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0" r:id="rId1"/>
  </p:sldMasterIdLst>
  <p:notesMasterIdLst>
    <p:notesMasterId r:id="rId21"/>
  </p:notesMasterIdLst>
  <p:sldIdLst>
    <p:sldId id="256" r:id="rId2"/>
    <p:sldId id="278" r:id="rId3"/>
    <p:sldId id="279" r:id="rId4"/>
    <p:sldId id="257" r:id="rId5"/>
    <p:sldId id="258" r:id="rId6"/>
    <p:sldId id="259" r:id="rId7"/>
    <p:sldId id="260" r:id="rId8"/>
    <p:sldId id="277" r:id="rId9"/>
    <p:sldId id="263" r:id="rId10"/>
    <p:sldId id="264" r:id="rId11"/>
    <p:sldId id="265" r:id="rId12"/>
    <p:sldId id="266" r:id="rId13"/>
    <p:sldId id="267" r:id="rId14"/>
    <p:sldId id="268" r:id="rId15"/>
    <p:sldId id="271" r:id="rId16"/>
    <p:sldId id="272" r:id="rId17"/>
    <p:sldId id="274" r:id="rId18"/>
    <p:sldId id="275" r:id="rId19"/>
    <p:sldId id="276" r:id="rId20"/>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5" d="100"/>
          <a:sy n="95" d="100"/>
        </p:scale>
        <p:origin x="666" y="9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2622445458"/>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937278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0406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8" name="Shape 10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a:buNone/>
            </a:pPr>
            <a:r>
              <a:rPr lang="en" sz="1200" b="1" i="0" u="none" strike="noStrike" cap="none" baseline="0" dirty="0">
                <a:solidFill>
                  <a:schemeClr val="dk1"/>
                </a:solidFill>
                <a:latin typeface="Calibri"/>
                <a:ea typeface="Calibri"/>
                <a:cs typeface="Calibri"/>
                <a:sym typeface="Calibri"/>
              </a:rPr>
              <a:t>Greater recognition and credibility:</a:t>
            </a:r>
            <a:r>
              <a:rPr lang="en" sz="1200" b="0" i="0" u="none" strike="noStrike" cap="none" baseline="0" dirty="0">
                <a:solidFill>
                  <a:schemeClr val="dk1"/>
                </a:solidFill>
                <a:latin typeface="Calibri"/>
                <a:ea typeface="Calibri"/>
                <a:cs typeface="Calibri"/>
                <a:sym typeface="Calibri"/>
              </a:rPr>
              <a:t> There are countless numbers of graduate degree holders who have gone on to accomplish great things, and who are afforded the respect and recognition they deserve and have earned. Unquestionably, an advanced degree makes a difference on a résumé. It says something about who you are and the dedication you have to your chosen field. </a:t>
            </a:r>
            <a:r>
              <a:rPr lang="en" sz="1800" b="0" i="0" u="none" strike="noStrike" cap="none" baseline="0" dirty="0"/>
              <a:t> </a:t>
            </a:r>
          </a:p>
        </p:txBody>
      </p:sp>
      <p:sp>
        <p:nvSpPr>
          <p:cNvPr id="109" name="Shape 109"/>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
              <a:t> </a:t>
            </a:r>
          </a:p>
        </p:txBody>
      </p:sp>
    </p:spTree>
    <p:extLst>
      <p:ext uri="{BB962C8B-B14F-4D97-AF65-F5344CB8AC3E}">
        <p14:creationId xmlns:p14="http://schemas.microsoft.com/office/powerpoint/2010/main" val="1081805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7130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35" name="Shape 13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endParaRPr/>
          </a:p>
        </p:txBody>
      </p:sp>
      <p:sp>
        <p:nvSpPr>
          <p:cNvPr id="136" name="Shape 13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
              <a:t> </a:t>
            </a:r>
          </a:p>
        </p:txBody>
      </p:sp>
    </p:spTree>
    <p:extLst>
      <p:ext uri="{BB962C8B-B14F-4D97-AF65-F5344CB8AC3E}">
        <p14:creationId xmlns:p14="http://schemas.microsoft.com/office/powerpoint/2010/main" val="2013311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50" name="Shape 15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endParaRPr/>
          </a:p>
        </p:txBody>
      </p:sp>
      <p:sp>
        <p:nvSpPr>
          <p:cNvPr id="151" name="Shape 15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r>
              <a:rPr lang="en"/>
              <a:t> </a:t>
            </a:r>
          </a:p>
        </p:txBody>
      </p:sp>
    </p:spTree>
    <p:extLst>
      <p:ext uri="{BB962C8B-B14F-4D97-AF65-F5344CB8AC3E}">
        <p14:creationId xmlns:p14="http://schemas.microsoft.com/office/powerpoint/2010/main" val="35020635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6001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77568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354364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 name="Shape 4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466136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 name="Shape 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470735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034246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174601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5" name="Shape 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186901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690179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endParaRPr/>
          </a:p>
        </p:txBody>
      </p:sp>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9547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01F9CA3-105E-4857-9057-6DB6197DA786}"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1" y="2206952"/>
            <a:ext cx="7147931" cy="184785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208476"/>
            <a:ext cx="1190348" cy="1844802"/>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2352494"/>
            <a:ext cx="910224" cy="1556766"/>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4" y="2291716"/>
            <a:ext cx="6947845" cy="168401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3468951"/>
            <a:ext cx="762000" cy="342900"/>
          </a:xfrm>
        </p:spPr>
        <p:txBody>
          <a:bodyPr/>
          <a:lstStyle>
            <a:lvl1pPr algn="ctr">
              <a:defRPr sz="2800">
                <a:solidFill>
                  <a:schemeClr val="accent1">
                    <a:lumMod val="50000"/>
                  </a:schemeClr>
                </a:solidFill>
              </a:defRPr>
            </a:lvl1pPr>
          </a:lstStyle>
          <a:p>
            <a:fld id="{7F5CE407-6216-4202-80E4-A30DC2F709B2}" type="slidenum">
              <a:rPr lang="en-US" smtClean="0"/>
              <a:t>‹#›</a:t>
            </a:fld>
            <a:endParaRPr lang="en-US"/>
          </a:p>
        </p:txBody>
      </p:sp>
      <p:sp>
        <p:nvSpPr>
          <p:cNvPr id="11" name="Rectangle 10"/>
          <p:cNvSpPr/>
          <p:nvPr/>
        </p:nvSpPr>
        <p:spPr>
          <a:xfrm>
            <a:off x="541822" y="3419458"/>
            <a:ext cx="6755166" cy="4982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2354580"/>
            <a:ext cx="6760868" cy="155829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3486150"/>
            <a:ext cx="6553200" cy="3429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2420275"/>
            <a:ext cx="6629400" cy="9144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1F9CA3-105E-4857-9057-6DB6197DA786}"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171450"/>
            <a:ext cx="1859280" cy="4591976"/>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6" y="263557"/>
            <a:ext cx="1672235" cy="4407763"/>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8" y="296571"/>
            <a:ext cx="1485531" cy="43417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85750"/>
            <a:ext cx="6172200" cy="43434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1F9CA3-105E-4857-9057-6DB6197DA786}" type="datetimeFigureOut">
              <a:rPr lang="en-US" smtClean="0"/>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05978"/>
            <a:ext cx="8229600" cy="857400"/>
          </a:xfrm>
          <a:prstGeom prst="rect">
            <a:avLst/>
          </a:prstGeom>
        </p:spPr>
        <p:txBody>
          <a:bodyPr lIns="91425" tIns="91425" rIns="91425" b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12" name="Shape 12"/>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01F9CA3-105E-4857-9057-6DB6197DA786}" type="datetimeFigureOut">
              <a:rPr lang="en-US" smtClean="0"/>
              <a:t>10/9/2014</a:t>
            </a:fld>
            <a:endParaRPr lang="en-US"/>
          </a:p>
        </p:txBody>
      </p:sp>
      <p:sp>
        <p:nvSpPr>
          <p:cNvPr id="13" name="Rectangle 12"/>
          <p:cNvSpPr/>
          <p:nvPr/>
        </p:nvSpPr>
        <p:spPr>
          <a:xfrm>
            <a:off x="451976" y="2209800"/>
            <a:ext cx="8265160" cy="184785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2286001"/>
            <a:ext cx="8033800" cy="168401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2" name="Title 1"/>
          <p:cNvSpPr>
            <a:spLocks noGrp="1"/>
          </p:cNvSpPr>
          <p:nvPr>
            <p:ph type="title"/>
          </p:nvPr>
        </p:nvSpPr>
        <p:spPr>
          <a:xfrm>
            <a:off x="736456" y="2400300"/>
            <a:ext cx="7696200" cy="97155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3406141"/>
            <a:ext cx="7818120" cy="4982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3455633"/>
            <a:ext cx="7696200" cy="392837"/>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8" y="2343150"/>
            <a:ext cx="7817599" cy="155829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306280"/>
            <a:ext cx="8260672" cy="77957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289303"/>
            <a:ext cx="4038600" cy="330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89303"/>
            <a:ext cx="4038600" cy="330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1F9CA3-105E-4857-9057-6DB6197DA786}" type="datetimeFigureOut">
              <a:rPr lang="en-US" smtClean="0"/>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306280"/>
            <a:ext cx="8260672" cy="77957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291828"/>
            <a:ext cx="4040188" cy="47982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1828800"/>
            <a:ext cx="4040188" cy="27658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6" y="1291828"/>
            <a:ext cx="4041775" cy="47982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28800"/>
            <a:ext cx="4041775" cy="27658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1F9CA3-105E-4857-9057-6DB6197DA786}" type="datetimeFigureOut">
              <a:rPr lang="en-US" smtClean="0"/>
              <a:t>10/9/2014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1F9CA3-105E-4857-9057-6DB6197DA786}" type="datetimeFigureOut">
              <a:rPr lang="en-US" smtClean="0"/>
              <a:t>10/9/2014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01F9CA3-105E-4857-9057-6DB6197DA786}" type="datetimeFigureOut">
              <a:rPr lang="en-US" smtClean="0"/>
              <a:t>10/9/2014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514350"/>
            <a:ext cx="4572000" cy="39433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1F9CA3-105E-4857-9057-6DB6197DA786}" type="datetimeFigureOut">
              <a:rPr lang="en-US" smtClean="0"/>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Rectangle 7"/>
          <p:cNvSpPr/>
          <p:nvPr/>
        </p:nvSpPr>
        <p:spPr>
          <a:xfrm>
            <a:off x="560034" y="1129284"/>
            <a:ext cx="2716566" cy="264261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231854"/>
            <a:ext cx="2483254" cy="2425746"/>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228850"/>
            <a:ext cx="2298634" cy="131445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300734"/>
            <a:ext cx="2298634" cy="893715"/>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466078"/>
            <a:ext cx="7772400" cy="3248673"/>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5" name="Date Placeholder 4"/>
          <p:cNvSpPr>
            <a:spLocks noGrp="1"/>
          </p:cNvSpPr>
          <p:nvPr>
            <p:ph type="dt" sz="half" idx="10"/>
          </p:nvPr>
        </p:nvSpPr>
        <p:spPr/>
        <p:txBody>
          <a:bodyPr/>
          <a:lstStyle/>
          <a:p>
            <a:fld id="{B01F9CA3-105E-4857-9057-6DB6197DA786}" type="datetimeFigureOut">
              <a:rPr lang="en-US" smtClean="0"/>
              <a:t>10/9/2014</a:t>
            </a:fld>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10" name="Rectangle 9"/>
          <p:cNvSpPr/>
          <p:nvPr/>
        </p:nvSpPr>
        <p:spPr>
          <a:xfrm>
            <a:off x="685800" y="3714750"/>
            <a:ext cx="7772400" cy="10287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2000" y="3771900"/>
            <a:ext cx="7600765" cy="902193"/>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4229100"/>
            <a:ext cx="7328514" cy="338772"/>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3806190"/>
            <a:ext cx="7946136" cy="82296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4242418"/>
            <a:ext cx="7244736" cy="301286"/>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3829051"/>
            <a:ext cx="7328514" cy="392282"/>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5143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76200"/>
            <a:ext cx="8961120" cy="499872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314451"/>
            <a:ext cx="8229600" cy="32801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2"/>
                </a:solidFill>
              </a:defRPr>
            </a:lvl1pPr>
          </a:lstStyle>
          <a:p>
            <a:fld id="{B01F9CA3-105E-4857-9057-6DB6197DA786}" type="datetimeFigureOut">
              <a:rPr lang="en-US" smtClean="0"/>
              <a:t>10/9/2014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2"/>
                </a:solidFill>
              </a:defRPr>
            </a:lvl1pPr>
          </a:lstStyle>
          <a:p>
            <a:fld id="{7F5CE407-6216-4202-80E4-A30DC2F709B2}" type="slidenum">
              <a:rPr lang="en-US" smtClean="0"/>
              <a:t>‹#›</a:t>
            </a:fld>
            <a:endParaRPr lang="en-US"/>
          </a:p>
        </p:txBody>
      </p:sp>
      <p:sp>
        <p:nvSpPr>
          <p:cNvPr id="9" name="Rectangle 8"/>
          <p:cNvSpPr/>
          <p:nvPr/>
        </p:nvSpPr>
        <p:spPr>
          <a:xfrm>
            <a:off x="274320" y="208625"/>
            <a:ext cx="8595360" cy="99441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279647"/>
            <a:ext cx="8380520" cy="83894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306280"/>
            <a:ext cx="8260672" cy="77957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ets.org/gre/revised_general/register/centers_dates/"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mailto:lactation.education@csun.edu"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hyperlink" Target="mailto:Claudia.fajardo@csun.edu"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hyperlink" Target="http://nutrition.hhdev.psu.edu/undergraduate/careers#business" TargetMode="External"/><Relationship Id="rId3" Type="http://schemas.openxmlformats.org/officeDocument/2006/relationships/hyperlink" Target="http://nutrition.hhdev.psu.edu/undergraduate/careers#clinical" TargetMode="External"/><Relationship Id="rId7" Type="http://schemas.openxmlformats.org/officeDocument/2006/relationships/hyperlink" Target="http://nutrition.hhdev.psu.edu/undergraduate/careers#related"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nutrition.hhdev.psu.edu/undergraduate/careers#education" TargetMode="External"/><Relationship Id="rId11" Type="http://schemas.openxmlformats.org/officeDocument/2006/relationships/hyperlink" Target="http://nutrition.hhdev.psu.edu/undergraduate/careers#consult" TargetMode="External"/><Relationship Id="rId5" Type="http://schemas.openxmlformats.org/officeDocument/2006/relationships/hyperlink" Target="http://nutrition.hhdev.psu.edu/undergraduate/careers#public" TargetMode="External"/><Relationship Id="rId10" Type="http://schemas.openxmlformats.org/officeDocument/2006/relationships/hyperlink" Target="http://nutrition.hhdev.psu.edu/undergraduate/careers#government" TargetMode="External"/><Relationship Id="rId4" Type="http://schemas.openxmlformats.org/officeDocument/2006/relationships/hyperlink" Target="http://nutrition.hhdev.psu.edu/undergraduate/careers#foodmang" TargetMode="External"/><Relationship Id="rId9" Type="http://schemas.openxmlformats.org/officeDocument/2006/relationships/hyperlink" Target="http://nutrition.hhdev.psu.edu/undergraduate/careers#internationa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www.csumentor.edu"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hyperlink" Target="http://www.csun.edu/health-human-development/family-consumer-sciences/graduate-programs-fc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8" Type="http://schemas.openxmlformats.org/officeDocument/2006/relationships/hyperlink" Target="https://bigfuture.collegeboard.org/scholarship-search" TargetMode="External"/><Relationship Id="rId3" Type="http://schemas.openxmlformats.org/officeDocument/2006/relationships/hyperlink" Target="http://www.csun.edu/financialaid/home.php" TargetMode="External"/><Relationship Id="rId7" Type="http://schemas.openxmlformats.org/officeDocument/2006/relationships/hyperlink" Target="http://collegenet.com/elect/app/app"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hyperlink" Target="https://www.scholarships.com/about-us/" TargetMode="External"/><Relationship Id="rId5" Type="http://schemas.openxmlformats.org/officeDocument/2006/relationships/hyperlink" Target="http://www.scholarshipmonkey.com/" TargetMode="External"/><Relationship Id="rId4" Type="http://schemas.openxmlformats.org/officeDocument/2006/relationships/hyperlink" Target="http://www.fastweb.com/" TargetMode="Externa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Shape 29"/>
          <p:cNvSpPr txBox="1">
            <a:spLocks noGrp="1"/>
          </p:cNvSpPr>
          <p:nvPr>
            <p:ph type="ctrTitle"/>
          </p:nvPr>
        </p:nvSpPr>
        <p:spPr>
          <a:xfrm>
            <a:off x="528719" y="303915"/>
            <a:ext cx="6755001" cy="1921181"/>
          </a:xfrm>
          <a:prstGeom prst="rect">
            <a:avLst/>
          </a:prstGeom>
        </p:spPr>
        <p:txBody>
          <a:bodyPr lIns="91425" tIns="91425" rIns="91425" bIns="91425" anchor="b" anchorCtr="0">
            <a:noAutofit/>
          </a:bodyPr>
          <a:lstStyle/>
          <a:p>
            <a:pPr>
              <a:buNone/>
            </a:pPr>
            <a:r>
              <a:rPr lang="en-US" sz="4400" dirty="0" smtClean="0">
                <a:latin typeface="Calibri" panose="020F0502020204030204" pitchFamily="34" charset="0"/>
              </a:rPr>
              <a:t>How to navigate the nutrition &amp; Food Science</a:t>
            </a:r>
            <a:endParaRPr lang="en" sz="4400" dirty="0">
              <a:latin typeface="Calibri" panose="020F0502020204030204" pitchFamily="34" charset="0"/>
            </a:endParaRPr>
          </a:p>
        </p:txBody>
      </p:sp>
      <p:sp>
        <p:nvSpPr>
          <p:cNvPr id="2" name="Subtitle 1"/>
          <p:cNvSpPr>
            <a:spLocks noGrp="1"/>
          </p:cNvSpPr>
          <p:nvPr>
            <p:ph type="subTitle" idx="1"/>
          </p:nvPr>
        </p:nvSpPr>
        <p:spPr/>
        <p:txBody>
          <a:bodyPr>
            <a:normAutofit lnSpcReduction="10000"/>
          </a:bodyPr>
          <a:lstStyle/>
          <a:p>
            <a:r>
              <a:rPr lang="en-US" dirty="0" smtClean="0">
                <a:latin typeface="Calibri" panose="020F0502020204030204" pitchFamily="34" charset="0"/>
              </a:rPr>
              <a:t>USDA –NIFA Grant</a:t>
            </a:r>
            <a:endParaRPr lang="en-US" dirty="0">
              <a:latin typeface="Calibri" panose="020F0502020204030204" pitchFamily="34" charset="0"/>
            </a:endParaRPr>
          </a:p>
        </p:txBody>
      </p:sp>
      <p:sp>
        <p:nvSpPr>
          <p:cNvPr id="4" name="TextBox 3"/>
          <p:cNvSpPr txBox="1"/>
          <p:nvPr/>
        </p:nvSpPr>
        <p:spPr>
          <a:xfrm>
            <a:off x="332076" y="2347791"/>
            <a:ext cx="7148286" cy="1015663"/>
          </a:xfrm>
          <a:prstGeom prst="rect">
            <a:avLst/>
          </a:prstGeom>
          <a:noFill/>
        </p:spPr>
        <p:txBody>
          <a:bodyPr wrap="square" rtlCol="0">
            <a:spAutoFit/>
          </a:bodyPr>
          <a:lstStyle/>
          <a:p>
            <a:pPr algn="ctr"/>
            <a:r>
              <a:rPr lang="en-US" sz="6000" dirty="0" smtClean="0">
                <a:solidFill>
                  <a:schemeClr val="tx2"/>
                </a:solidFill>
                <a:latin typeface="Calibri" panose="020F0502020204030204" pitchFamily="34" charset="0"/>
              </a:rPr>
              <a:t>Graduate Program</a:t>
            </a:r>
            <a:endParaRPr lang="en-US" sz="6000" dirty="0">
              <a:solidFill>
                <a:schemeClr val="tx2"/>
              </a:solidFill>
              <a:latin typeface="Calibri" panose="020F0502020204030204" pitchFamily="34" charset="0"/>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prstGeom prst="rect">
            <a:avLst/>
          </a:prstGeom>
        </p:spPr>
        <p:txBody>
          <a:bodyPr lIns="91425" tIns="91425" rIns="91425" bIns="91425" anchor="b" anchorCtr="0">
            <a:noAutofit/>
          </a:bodyPr>
          <a:lstStyle/>
          <a:p>
            <a:pPr>
              <a:buNone/>
            </a:pPr>
            <a:r>
              <a:rPr lang="en" sz="3600" dirty="0" smtClean="0">
                <a:latin typeface="Calibri" panose="020F0502020204030204" pitchFamily="34" charset="0"/>
              </a:rPr>
              <a:t>GRE</a:t>
            </a:r>
            <a:endParaRPr lang="en" sz="3600" dirty="0">
              <a:latin typeface="Calibri" panose="020F0502020204030204" pitchFamily="34" charset="0"/>
            </a:endParaRPr>
          </a:p>
        </p:txBody>
      </p:sp>
      <p:sp>
        <p:nvSpPr>
          <p:cNvPr id="82" name="Shape 82"/>
          <p:cNvSpPr txBox="1">
            <a:spLocks noGrp="1"/>
          </p:cNvSpPr>
          <p:nvPr>
            <p:ph type="body" idx="1"/>
          </p:nvPr>
        </p:nvSpPr>
        <p:spPr>
          <a:xfrm>
            <a:off x="457200" y="1200150"/>
            <a:ext cx="8229600" cy="3852300"/>
          </a:xfrm>
          <a:prstGeom prst="rect">
            <a:avLst/>
          </a:prstGeom>
        </p:spPr>
        <p:txBody>
          <a:bodyPr lIns="91425" tIns="91425" rIns="91425" bIns="91425" anchor="t" anchorCtr="0">
            <a:noAutofit/>
          </a:bodyPr>
          <a:lstStyle/>
          <a:p>
            <a:pPr marL="457200" lvl="0" indent="-342900" rtl="0">
              <a:buClr>
                <a:srgbClr val="000000"/>
              </a:buClr>
              <a:buSzPct val="100000"/>
              <a:buFont typeface="Arial"/>
              <a:buChar char="●"/>
            </a:pPr>
            <a:r>
              <a:rPr lang="en" sz="1800" dirty="0"/>
              <a:t>Test required for a majority of Graduate school programs</a:t>
            </a:r>
          </a:p>
          <a:p>
            <a:pPr lvl="0" rtl="0">
              <a:buNone/>
            </a:pPr>
            <a:r>
              <a:rPr lang="en" sz="1800" b="1" dirty="0"/>
              <a:t>Why take the GRE?</a:t>
            </a:r>
            <a:r>
              <a:rPr lang="en" sz="2400" dirty="0"/>
              <a:t> </a:t>
            </a:r>
            <a:r>
              <a:rPr lang="en" sz="1800" dirty="0"/>
              <a:t>GRE scores are used by Admissions to </a:t>
            </a:r>
            <a:r>
              <a:rPr lang="en" sz="1800" b="1" i="1" dirty="0"/>
              <a:t>supplement</a:t>
            </a:r>
            <a:r>
              <a:rPr lang="en" sz="1800" dirty="0"/>
              <a:t> your undergraduate records, letters of recommendation, and overall application.</a:t>
            </a:r>
          </a:p>
          <a:p>
            <a:pPr lvl="0" rtl="0">
              <a:buClr>
                <a:schemeClr val="dk1"/>
              </a:buClr>
              <a:buSzPct val="61111"/>
              <a:buFont typeface="Arial"/>
              <a:buNone/>
            </a:pPr>
            <a:r>
              <a:rPr lang="en" sz="1800" b="1" dirty="0"/>
              <a:t>Fees</a:t>
            </a:r>
            <a:r>
              <a:rPr lang="en" dirty="0"/>
              <a:t>-</a:t>
            </a:r>
            <a:r>
              <a:rPr lang="en" sz="1800" dirty="0"/>
              <a:t> Revised General Test is $185</a:t>
            </a:r>
          </a:p>
          <a:p>
            <a:pPr lvl="0" rtl="0">
              <a:lnSpc>
                <a:spcPct val="150000"/>
              </a:lnSpc>
              <a:spcBef>
                <a:spcPts val="0"/>
              </a:spcBef>
              <a:spcAft>
                <a:spcPts val="700"/>
              </a:spcAft>
              <a:buNone/>
            </a:pPr>
            <a:r>
              <a:rPr lang="en" sz="1800" b="1" dirty="0"/>
              <a:t>Deadlines: </a:t>
            </a:r>
            <a:r>
              <a:rPr lang="en" sz="1800" dirty="0"/>
              <a:t>Test can be taken once every 21 days, up to 5 times in a year. </a:t>
            </a:r>
            <a:endParaRPr lang="en-US" sz="1800" dirty="0" smtClean="0"/>
          </a:p>
          <a:p>
            <a:pPr lvl="0" rtl="0">
              <a:lnSpc>
                <a:spcPct val="150000"/>
              </a:lnSpc>
              <a:spcBef>
                <a:spcPts val="0"/>
              </a:spcBef>
              <a:spcAft>
                <a:spcPts val="700"/>
              </a:spcAft>
              <a:buNone/>
            </a:pPr>
            <a:r>
              <a:rPr lang="en" sz="1800" dirty="0" smtClean="0"/>
              <a:t>CSUN:</a:t>
            </a:r>
            <a:r>
              <a:rPr lang="en-US" sz="1800" dirty="0" smtClean="0"/>
              <a:t> </a:t>
            </a:r>
            <a:r>
              <a:rPr lang="en" sz="1800" dirty="0" smtClean="0"/>
              <a:t>Scores </a:t>
            </a:r>
            <a:r>
              <a:rPr lang="en" sz="1800" dirty="0"/>
              <a:t>older than 5 yrs won’t be accepted</a:t>
            </a:r>
          </a:p>
          <a:p>
            <a:pPr lvl="0" rtl="0">
              <a:lnSpc>
                <a:spcPct val="150000"/>
              </a:lnSpc>
              <a:spcBef>
                <a:spcPts val="0"/>
              </a:spcBef>
              <a:spcAft>
                <a:spcPts val="700"/>
              </a:spcAft>
              <a:buNone/>
            </a:pPr>
            <a:r>
              <a:rPr lang="en" sz="1800" u="sng" dirty="0">
                <a:solidFill>
                  <a:schemeClr val="hlink"/>
                </a:solidFill>
                <a:hlinkClick r:id="rId3"/>
              </a:rPr>
              <a:t>http://www.ets.org/gre/revised_general/register/centers_dates/</a:t>
            </a:r>
            <a:r>
              <a:rPr lang="en" sz="1800" dirty="0"/>
              <a: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481263" y="80387"/>
            <a:ext cx="8229600" cy="1256044"/>
          </a:xfrm>
          <a:prstGeom prst="rect">
            <a:avLst/>
          </a:prstGeom>
        </p:spPr>
        <p:txBody>
          <a:bodyPr lIns="91425" tIns="91425" rIns="91425" bIns="91425" anchor="b" anchorCtr="0">
            <a:noAutofit/>
          </a:bodyPr>
          <a:lstStyle/>
          <a:p>
            <a:pPr>
              <a:buNone/>
            </a:pPr>
            <a:r>
              <a:rPr lang="en" dirty="0"/>
              <a:t>GRE Stipend $400 </a:t>
            </a:r>
            <a:r>
              <a:rPr lang="en" dirty="0" smtClean="0"/>
              <a:t/>
            </a:r>
            <a:br>
              <a:rPr lang="en" dirty="0" smtClean="0"/>
            </a:br>
            <a:r>
              <a:rPr lang="en" dirty="0" smtClean="0"/>
              <a:t>USDA </a:t>
            </a:r>
            <a:r>
              <a:rPr lang="en" dirty="0" smtClean="0"/>
              <a:t>Grant</a:t>
            </a:r>
            <a:endParaRPr lang="en" dirty="0"/>
          </a:p>
        </p:txBody>
      </p:sp>
      <p:sp>
        <p:nvSpPr>
          <p:cNvPr id="88" name="Shape 88"/>
          <p:cNvSpPr txBox="1">
            <a:spLocks noGrp="1"/>
          </p:cNvSpPr>
          <p:nvPr>
            <p:ph type="body" idx="1"/>
          </p:nvPr>
        </p:nvSpPr>
        <p:spPr>
          <a:xfrm>
            <a:off x="457200" y="1227475"/>
            <a:ext cx="8229600" cy="3725699"/>
          </a:xfrm>
          <a:prstGeom prst="rect">
            <a:avLst/>
          </a:prstGeom>
        </p:spPr>
        <p:txBody>
          <a:bodyPr lIns="91425" tIns="91425" rIns="91425" bIns="91425" anchor="t" anchorCtr="0">
            <a:noAutofit/>
          </a:bodyPr>
          <a:lstStyle/>
          <a:p>
            <a:pPr lvl="0" rtl="0">
              <a:buFontTx/>
              <a:buChar char="-"/>
            </a:pPr>
            <a:r>
              <a:rPr lang="en" sz="1800" dirty="0" smtClean="0">
                <a:latin typeface="Calibri" panose="020F0502020204030204" pitchFamily="34" charset="0"/>
              </a:rPr>
              <a:t>Stipend can be used to pay for GRE exam or GRE Prep course (cost of course: $400-1000)</a:t>
            </a:r>
          </a:p>
          <a:p>
            <a:pPr lvl="1">
              <a:buFontTx/>
              <a:buChar char="-"/>
            </a:pPr>
            <a:r>
              <a:rPr lang="en" sz="1400" dirty="0" smtClean="0">
                <a:latin typeface="Calibri" panose="020F0502020204030204" pitchFamily="34" charset="0"/>
              </a:rPr>
              <a:t>See separate GRE Stipend application</a:t>
            </a:r>
            <a:endParaRPr lang="en" sz="1400" dirty="0">
              <a:latin typeface="Calibri" panose="020F0502020204030204" pitchFamily="34" charset="0"/>
            </a:endParaRPr>
          </a:p>
          <a:p>
            <a:pPr lvl="0" rtl="0">
              <a:buNone/>
            </a:pPr>
            <a:r>
              <a:rPr lang="en" sz="1800" dirty="0">
                <a:latin typeface="Calibri" panose="020F0502020204030204" pitchFamily="34" charset="0"/>
              </a:rPr>
              <a:t>Looks at : Involvement, GPA, and Financial Need</a:t>
            </a:r>
          </a:p>
          <a:p>
            <a:pPr lvl="0" rtl="0">
              <a:buNone/>
            </a:pPr>
            <a:r>
              <a:rPr lang="en" sz="1800" dirty="0">
                <a:latin typeface="Calibri" panose="020F0502020204030204" pitchFamily="34" charset="0"/>
              </a:rPr>
              <a:t>- Requirements Must apply to Master’s in Nutrition and Dietetics</a:t>
            </a:r>
          </a:p>
          <a:p>
            <a:pPr lvl="0" rtl="0">
              <a:buNone/>
            </a:pPr>
            <a:r>
              <a:rPr lang="en" sz="1800" dirty="0">
                <a:latin typeface="Calibri" panose="020F0502020204030204" pitchFamily="34" charset="0"/>
              </a:rPr>
              <a:t>- Application Deadline DUE: </a:t>
            </a:r>
            <a:r>
              <a:rPr lang="en" sz="1800" b="1" dirty="0">
                <a:latin typeface="Calibri" panose="020F0502020204030204" pitchFamily="34" charset="0"/>
              </a:rPr>
              <a:t>April 30, 2014</a:t>
            </a:r>
          </a:p>
          <a:p>
            <a:pPr lvl="0" rtl="0">
              <a:buNone/>
            </a:pPr>
            <a:r>
              <a:rPr lang="en" sz="1800" dirty="0">
                <a:latin typeface="Calibri" panose="020F0502020204030204" pitchFamily="34" charset="0"/>
              </a:rPr>
              <a:t>SUBMIT to : </a:t>
            </a:r>
            <a:r>
              <a:rPr lang="en" sz="1800" u="sng" dirty="0">
                <a:solidFill>
                  <a:schemeClr val="hlink"/>
                </a:solidFill>
                <a:latin typeface="Calibri" panose="020F0502020204030204" pitchFamily="34" charset="0"/>
                <a:hlinkClick r:id="rId3"/>
              </a:rPr>
              <a:t>lactation.education@csun.edu</a:t>
            </a:r>
          </a:p>
          <a:p>
            <a:endParaRPr lang="en" sz="1800" u="sng" dirty="0">
              <a:solidFill>
                <a:schemeClr val="hlink"/>
              </a:solidFill>
              <a:latin typeface="Calibri" panose="020F0502020204030204" pitchFamily="34" charset="0"/>
              <a:hlinkClick r:id="rId3"/>
            </a:endParaRPr>
          </a:p>
          <a:p>
            <a:pPr lvl="0" rtl="0">
              <a:buNone/>
            </a:pPr>
            <a:r>
              <a:rPr lang="en" sz="1800" dirty="0">
                <a:latin typeface="Calibri" panose="020F0502020204030204" pitchFamily="34" charset="0"/>
              </a:rPr>
              <a:t>For more information contact: </a:t>
            </a:r>
          </a:p>
          <a:p>
            <a:pPr lvl="0" rtl="0">
              <a:buNone/>
            </a:pPr>
            <a:r>
              <a:rPr lang="en" sz="1800" dirty="0">
                <a:latin typeface="Calibri" panose="020F0502020204030204" pitchFamily="34" charset="0"/>
              </a:rPr>
              <a:t>Dr. Claudia Fajardo-Lira </a:t>
            </a:r>
          </a:p>
          <a:p>
            <a:pPr>
              <a:buNone/>
            </a:pPr>
            <a:r>
              <a:rPr lang="en" sz="1800" u="sng" dirty="0">
                <a:solidFill>
                  <a:schemeClr val="hlink"/>
                </a:solidFill>
                <a:latin typeface="Calibri" panose="020F0502020204030204" pitchFamily="34" charset="0"/>
                <a:hlinkClick r:id="rId4"/>
              </a:rPr>
              <a:t>Claudia.fajardo@csun.edu</a:t>
            </a:r>
            <a:r>
              <a:rPr lang="en" sz="1800" dirty="0">
                <a:latin typeface="Calibri" panose="020F0502020204030204" pitchFamily="34" charset="0"/>
              </a:rPr>
              <a:t>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ctrTitle"/>
          </p:nvPr>
        </p:nvSpPr>
        <p:spPr>
          <a:xfrm>
            <a:off x="365322" y="2416743"/>
            <a:ext cx="7053143" cy="597762"/>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US" sz="3200" cap="none" dirty="0">
                <a:solidFill>
                  <a:schemeClr val="dk1"/>
                </a:solidFill>
                <a:latin typeface="Calibri"/>
                <a:ea typeface="Calibri"/>
                <a:cs typeface="Calibri"/>
                <a:sym typeface="Calibri"/>
              </a:rPr>
              <a:t/>
            </a:r>
            <a:br>
              <a:rPr lang="en-US" sz="3200" cap="none" dirty="0">
                <a:solidFill>
                  <a:schemeClr val="dk1"/>
                </a:solidFill>
                <a:latin typeface="Calibri"/>
                <a:ea typeface="Calibri"/>
                <a:cs typeface="Calibri"/>
                <a:sym typeface="Calibri"/>
              </a:rPr>
            </a:br>
            <a:r>
              <a:rPr lang="en" sz="3200" b="0" i="0" u="none" strike="noStrike" cap="none" baseline="0" dirty="0" smtClean="0">
                <a:solidFill>
                  <a:schemeClr val="tx2"/>
                </a:solidFill>
                <a:latin typeface="Calibri"/>
                <a:ea typeface="Calibri"/>
                <a:cs typeface="Calibri"/>
                <a:sym typeface="Calibri"/>
              </a:rPr>
              <a:t>Emotional </a:t>
            </a:r>
            <a:r>
              <a:rPr lang="en" sz="3200" cap="none" dirty="0">
                <a:solidFill>
                  <a:schemeClr val="tx2"/>
                </a:solidFill>
                <a:latin typeface="Calibri"/>
                <a:ea typeface="Calibri"/>
                <a:cs typeface="Calibri"/>
                <a:sym typeface="Calibri"/>
              </a:rPr>
              <a:t>s</a:t>
            </a:r>
            <a:r>
              <a:rPr lang="en" sz="3200" b="0" i="0" u="none" strike="noStrike" cap="none" baseline="0" dirty="0" smtClean="0">
                <a:solidFill>
                  <a:schemeClr val="tx2"/>
                </a:solidFill>
                <a:latin typeface="Calibri"/>
                <a:ea typeface="Calibri"/>
                <a:cs typeface="Calibri"/>
                <a:sym typeface="Calibri"/>
              </a:rPr>
              <a:t>upport </a:t>
            </a:r>
            <a:r>
              <a:rPr lang="en-US" sz="3200" cap="none" dirty="0" smtClean="0">
                <a:solidFill>
                  <a:schemeClr val="tx2"/>
                </a:solidFill>
                <a:latin typeface="Calibri"/>
                <a:ea typeface="Calibri"/>
                <a:cs typeface="Calibri"/>
                <a:sym typeface="Calibri"/>
              </a:rPr>
              <a:t>during the process</a:t>
            </a:r>
            <a:r>
              <a:rPr lang="en" sz="3200" b="0" i="0" u="none" strike="noStrike" cap="none" baseline="0" dirty="0" smtClean="0">
                <a:solidFill>
                  <a:schemeClr val="tx2"/>
                </a:solidFill>
                <a:latin typeface="Calibri"/>
                <a:ea typeface="Calibri"/>
                <a:cs typeface="Calibri"/>
                <a:sym typeface="Calibri"/>
              </a:rPr>
              <a:t> </a:t>
            </a:r>
            <a:endParaRPr lang="en" sz="3200" b="0" i="0" u="none" strike="noStrike" cap="none" baseline="0" dirty="0">
              <a:solidFill>
                <a:schemeClr val="tx2"/>
              </a:solidFill>
              <a:latin typeface="Calibri"/>
              <a:ea typeface="Calibri"/>
              <a:cs typeface="Calibri"/>
              <a:sym typeface="Calibri"/>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 sz="3950" b="0" i="0" u="none" strike="noStrike" cap="none" baseline="0" dirty="0">
                <a:latin typeface="Calibri"/>
                <a:ea typeface="Calibri"/>
                <a:cs typeface="Calibri"/>
                <a:sym typeface="Calibri"/>
              </a:rPr>
              <a:t>Emotional </a:t>
            </a:r>
            <a:r>
              <a:rPr lang="en" sz="3950" b="0" i="0" u="none" strike="noStrike" cap="none" baseline="0" dirty="0" smtClean="0">
                <a:latin typeface="Calibri"/>
                <a:ea typeface="Calibri"/>
                <a:cs typeface="Calibri"/>
                <a:sym typeface="Calibri"/>
              </a:rPr>
              <a:t>Support</a:t>
            </a:r>
            <a:endParaRPr lang="en" sz="3950" b="0" i="0" u="none" strike="noStrike" cap="none" baseline="0" dirty="0">
              <a:latin typeface="Calibri"/>
              <a:ea typeface="Calibri"/>
              <a:cs typeface="Calibri"/>
              <a:sym typeface="Calibri"/>
            </a:endParaRPr>
          </a:p>
        </p:txBody>
      </p:sp>
      <p:sp>
        <p:nvSpPr>
          <p:cNvPr id="99" name="Shape 99"/>
          <p:cNvSpPr txBox="1">
            <a:spLocks noGrp="1"/>
          </p:cNvSpPr>
          <p:nvPr>
            <p:ph idx="1"/>
          </p:nvPr>
        </p:nvSpPr>
        <p:spPr>
          <a:prstGeom prst="rect">
            <a:avLst/>
          </a:prstGeom>
          <a:noFill/>
          <a:ln>
            <a:noFill/>
          </a:ln>
        </p:spPr>
        <p:txBody>
          <a:bodyPr lIns="91425" tIns="45700" rIns="91425" bIns="45700" anchor="t" anchorCtr="0">
            <a:noAutofit/>
          </a:bodyPr>
          <a:lstStyle/>
          <a:p>
            <a:pPr marL="0" marR="0" lvl="0" indent="0" algn="l" rtl="0">
              <a:spcBef>
                <a:spcPts val="640"/>
              </a:spcBef>
              <a:buClr>
                <a:schemeClr val="dk1"/>
              </a:buClr>
              <a:buSzPct val="25000"/>
              <a:buFont typeface="Calibri"/>
              <a:buNone/>
            </a:pPr>
            <a:endParaRPr lang="en" sz="3200" b="0" i="0" u="none" strike="noStrike" cap="none" baseline="0" dirty="0">
              <a:solidFill>
                <a:schemeClr val="dk1"/>
              </a:solidFill>
              <a:latin typeface="Calibri"/>
              <a:ea typeface="Calibri"/>
              <a:cs typeface="Calibri"/>
              <a:sym typeface="Calibri"/>
            </a:endParaRPr>
          </a:p>
          <a:p>
            <a:pPr marL="0" marR="0" lvl="0" indent="0" algn="l" rtl="0">
              <a:spcBef>
                <a:spcPts val="640"/>
              </a:spcBef>
              <a:buClr>
                <a:schemeClr val="dk1"/>
              </a:buClr>
              <a:buSzPct val="25000"/>
              <a:buFont typeface="Calibri"/>
              <a:buNone/>
            </a:pPr>
            <a:r>
              <a:rPr lang="en" sz="3200" b="0" i="0" u="none" strike="noStrike" cap="none" baseline="0" dirty="0">
                <a:latin typeface="Calibri"/>
                <a:ea typeface="Calibri"/>
                <a:cs typeface="Calibri"/>
                <a:sym typeface="Calibri"/>
              </a:rPr>
              <a:t>“Until we have equality in education, we won’t have an equal society</a:t>
            </a:r>
            <a:r>
              <a:rPr lang="en" sz="3200" b="0" i="0" u="none" strike="noStrike" cap="none" baseline="0" dirty="0" smtClean="0">
                <a:latin typeface="Calibri"/>
                <a:ea typeface="Calibri"/>
                <a:cs typeface="Calibri"/>
                <a:sym typeface="Calibri"/>
              </a:rPr>
              <a:t>.”</a:t>
            </a:r>
            <a:endParaRPr lang="en-US" sz="3200" b="0" i="0" u="none" strike="noStrike" cap="none" baseline="0" dirty="0" smtClean="0">
              <a:latin typeface="Calibri"/>
              <a:ea typeface="Calibri"/>
              <a:cs typeface="Calibri"/>
              <a:sym typeface="Calibri"/>
            </a:endParaRPr>
          </a:p>
          <a:p>
            <a:pPr marL="0" marR="0" lvl="0" indent="0" algn="l" rtl="0">
              <a:spcBef>
                <a:spcPts val="640"/>
              </a:spcBef>
              <a:buClr>
                <a:schemeClr val="dk1"/>
              </a:buClr>
              <a:buSzPct val="25000"/>
              <a:buFont typeface="Calibri"/>
              <a:buNone/>
            </a:pPr>
            <a:endParaRPr lang="en" sz="3200" b="0" i="0" u="none" strike="noStrike" cap="none" baseline="0" dirty="0">
              <a:latin typeface="Calibri"/>
              <a:ea typeface="Calibri"/>
              <a:cs typeface="Calibri"/>
              <a:sym typeface="Calibri"/>
            </a:endParaRPr>
          </a:p>
          <a:p>
            <a:pPr marL="0" marR="0" lvl="0" indent="0" algn="ctr" rtl="0">
              <a:spcBef>
                <a:spcPts val="640"/>
              </a:spcBef>
              <a:buClr>
                <a:schemeClr val="dk1"/>
              </a:buClr>
              <a:buSzPct val="25000"/>
              <a:buFont typeface="Calibri"/>
              <a:buNone/>
            </a:pPr>
            <a:r>
              <a:rPr lang="en" sz="3200" b="0" i="0" u="none" strike="noStrike" cap="none" baseline="0" dirty="0">
                <a:latin typeface="Calibri"/>
                <a:ea typeface="Calibri"/>
                <a:cs typeface="Calibri"/>
                <a:sym typeface="Calibri"/>
              </a:rPr>
              <a:t>Sonia Sotomayor, Supreme Court Justice</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 sz="3950" b="0" i="0" u="none" strike="noStrike" cap="none" baseline="0" dirty="0">
                <a:latin typeface="Calibri"/>
                <a:ea typeface="Calibri"/>
                <a:cs typeface="Calibri"/>
                <a:sym typeface="Calibri"/>
              </a:rPr>
              <a:t>Emotional </a:t>
            </a:r>
            <a:r>
              <a:rPr lang="en" sz="3950" b="0" i="0" u="none" strike="noStrike" cap="none" baseline="0" dirty="0" smtClean="0">
                <a:latin typeface="Calibri"/>
                <a:ea typeface="Calibri"/>
                <a:cs typeface="Calibri"/>
                <a:sym typeface="Calibri"/>
              </a:rPr>
              <a:t>Support</a:t>
            </a:r>
            <a:endParaRPr lang="en" sz="3950" b="0" i="0" u="none" strike="noStrike" cap="none" baseline="0" dirty="0">
              <a:latin typeface="Calibri"/>
              <a:ea typeface="Calibri"/>
              <a:cs typeface="Calibri"/>
              <a:sym typeface="Calibri"/>
            </a:endParaRPr>
          </a:p>
        </p:txBody>
      </p:sp>
      <p:sp>
        <p:nvSpPr>
          <p:cNvPr id="105" name="Shape 105"/>
          <p:cNvSpPr txBox="1">
            <a:spLocks noGrp="1"/>
          </p:cNvSpPr>
          <p:nvPr>
            <p:ph idx="1"/>
          </p:nvPr>
        </p:nvSpPr>
        <p:spPr>
          <a:prstGeom prst="rect">
            <a:avLst/>
          </a:prstGeom>
          <a:noFill/>
          <a:ln>
            <a:noFill/>
          </a:ln>
        </p:spPr>
        <p:txBody>
          <a:bodyPr lIns="91425" tIns="45700" rIns="91425" bIns="45700" anchor="t" anchorCtr="0">
            <a:noAutofit/>
          </a:bodyPr>
          <a:lstStyle/>
          <a:p>
            <a:pPr marL="0" marR="0" lvl="0" indent="0" algn="l" rtl="0">
              <a:spcBef>
                <a:spcPts val="640"/>
              </a:spcBef>
              <a:buClr>
                <a:schemeClr val="dk1"/>
              </a:buClr>
              <a:buSzPct val="25000"/>
              <a:buFont typeface="Calibri"/>
              <a:buNone/>
            </a:pPr>
            <a:r>
              <a:rPr lang="en-US" dirty="0">
                <a:latin typeface="Calibri"/>
                <a:ea typeface="Calibri"/>
                <a:cs typeface="Calibri"/>
                <a:sym typeface="Calibri"/>
              </a:rPr>
              <a:t>H</a:t>
            </a:r>
            <a:r>
              <a:rPr lang="en" b="0" i="0" u="none" strike="noStrike" cap="none" baseline="0" dirty="0" smtClean="0">
                <a:latin typeface="Calibri"/>
                <a:ea typeface="Calibri"/>
                <a:cs typeface="Calibri"/>
                <a:sym typeface="Calibri"/>
              </a:rPr>
              <a:t>elps </a:t>
            </a:r>
            <a:r>
              <a:rPr lang="en" b="0" i="0" u="none" strike="noStrike" cap="none" baseline="0" dirty="0">
                <a:latin typeface="Calibri"/>
                <a:ea typeface="Calibri"/>
                <a:cs typeface="Calibri"/>
                <a:sym typeface="Calibri"/>
              </a:rPr>
              <a:t>us </a:t>
            </a:r>
            <a:r>
              <a:rPr lang="en" b="1" i="0" u="none" strike="noStrike" cap="none" baseline="0" dirty="0">
                <a:latin typeface="Calibri"/>
                <a:ea typeface="Calibri"/>
                <a:cs typeface="Calibri"/>
                <a:sym typeface="Calibri"/>
              </a:rPr>
              <a:t>fulfill</a:t>
            </a:r>
            <a:r>
              <a:rPr lang="en" i="0" u="none" strike="noStrike" cap="none" baseline="0" dirty="0">
                <a:latin typeface="Calibri"/>
                <a:ea typeface="Calibri"/>
                <a:cs typeface="Calibri"/>
                <a:sym typeface="Calibri"/>
              </a:rPr>
              <a:t> </a:t>
            </a:r>
            <a:r>
              <a:rPr lang="en" b="0" i="0" u="none" strike="noStrike" cap="none" baseline="0" dirty="0">
                <a:latin typeface="Calibri"/>
                <a:ea typeface="Calibri"/>
                <a:cs typeface="Calibri"/>
                <a:sym typeface="Calibri"/>
              </a:rPr>
              <a:t>our needs to </a:t>
            </a:r>
            <a:r>
              <a:rPr lang="en" b="0" i="0" u="none" strike="noStrike" cap="none" baseline="0" dirty="0" smtClean="0">
                <a:latin typeface="Calibri"/>
                <a:ea typeface="Calibri"/>
                <a:cs typeface="Calibri"/>
                <a:sym typeface="Calibri"/>
              </a:rPr>
              <a:t>be</a:t>
            </a:r>
            <a:r>
              <a:rPr lang="en" dirty="0" smtClean="0">
                <a:latin typeface="Calibri"/>
                <a:ea typeface="Calibri"/>
                <a:cs typeface="Calibri"/>
                <a:sym typeface="Calibri"/>
              </a:rPr>
              <a:t>come lifelong learners, challenge ourselves, and develop our minds</a:t>
            </a:r>
          </a:p>
          <a:p>
            <a:pPr marL="0" marR="0" lvl="0" indent="0" algn="l" rtl="0">
              <a:spcBef>
                <a:spcPts val="640"/>
              </a:spcBef>
              <a:buClr>
                <a:schemeClr val="dk1"/>
              </a:buClr>
              <a:buSzPct val="25000"/>
              <a:buFont typeface="Calibri"/>
              <a:buNone/>
            </a:pPr>
            <a:endParaRPr lang="en-US" b="0" i="0" u="none" strike="noStrike" cap="none" baseline="0" dirty="0" smtClean="0">
              <a:latin typeface="Calibri"/>
              <a:ea typeface="Calibri"/>
              <a:cs typeface="Calibri"/>
              <a:sym typeface="Calibri"/>
            </a:endParaRPr>
          </a:p>
          <a:p>
            <a:pPr marL="0" lvl="0" indent="0">
              <a:spcBef>
                <a:spcPts val="640"/>
              </a:spcBef>
              <a:buClr>
                <a:schemeClr val="dk1"/>
              </a:buClr>
              <a:buSzPct val="25000"/>
              <a:buNone/>
            </a:pPr>
            <a:r>
              <a:rPr lang="en-US" dirty="0">
                <a:latin typeface="Calibri"/>
                <a:ea typeface="Calibri"/>
                <a:cs typeface="Calibri"/>
                <a:sym typeface="Calibri"/>
              </a:rPr>
              <a:t>G</a:t>
            </a:r>
            <a:r>
              <a:rPr lang="en" dirty="0">
                <a:latin typeface="Calibri"/>
                <a:ea typeface="Calibri"/>
                <a:cs typeface="Calibri"/>
                <a:sym typeface="Calibri"/>
              </a:rPr>
              <a:t>ives us a sense of </a:t>
            </a:r>
            <a:r>
              <a:rPr lang="en" b="1" dirty="0">
                <a:latin typeface="Calibri"/>
                <a:ea typeface="Calibri"/>
                <a:cs typeface="Calibri"/>
                <a:sym typeface="Calibri"/>
              </a:rPr>
              <a:t>accomplishment</a:t>
            </a:r>
            <a:r>
              <a:rPr lang="en" dirty="0">
                <a:latin typeface="Calibri"/>
                <a:ea typeface="Calibri"/>
                <a:cs typeface="Calibri"/>
                <a:sym typeface="Calibri"/>
              </a:rPr>
              <a:t> by</a:t>
            </a:r>
            <a:r>
              <a:rPr lang="en" dirty="0" smtClean="0">
                <a:latin typeface="Calibri"/>
                <a:ea typeface="Calibri"/>
                <a:cs typeface="Calibri"/>
                <a:sym typeface="Calibri"/>
              </a:rPr>
              <a:t>:</a:t>
            </a:r>
            <a:endParaRPr lang="en" dirty="0">
              <a:latin typeface="Calibri"/>
              <a:ea typeface="Calibri"/>
              <a:cs typeface="Calibri"/>
              <a:sym typeface="Calibri"/>
            </a:endParaRPr>
          </a:p>
          <a:p>
            <a:pPr lvl="0" indent="-342900">
              <a:spcBef>
                <a:spcPts val="640"/>
              </a:spcBef>
              <a:buClr>
                <a:schemeClr val="dk1"/>
              </a:buClr>
              <a:buSzPct val="100000"/>
              <a:buFont typeface="Calibri"/>
              <a:buChar char="•"/>
            </a:pPr>
            <a:r>
              <a:rPr lang="en" dirty="0">
                <a:latin typeface="Calibri"/>
                <a:ea typeface="Calibri"/>
                <a:cs typeface="Calibri"/>
                <a:sym typeface="Calibri"/>
              </a:rPr>
              <a:t>personal satisfaction </a:t>
            </a:r>
          </a:p>
          <a:p>
            <a:pPr lvl="0" indent="-342900">
              <a:spcBef>
                <a:spcPts val="640"/>
              </a:spcBef>
              <a:buClr>
                <a:schemeClr val="dk1"/>
              </a:buClr>
              <a:buSzPct val="100000"/>
              <a:buFont typeface="Calibri"/>
              <a:buChar char="•"/>
            </a:pPr>
            <a:r>
              <a:rPr lang="en" dirty="0">
                <a:latin typeface="Calibri"/>
                <a:ea typeface="Calibri"/>
                <a:cs typeface="Calibri"/>
                <a:sym typeface="Calibri"/>
              </a:rPr>
              <a:t>overcomes our doubts and uncertainty about being overwhelmed by an advanced degree</a:t>
            </a:r>
          </a:p>
          <a:p>
            <a:pPr lvl="0" indent="-342900">
              <a:spcBef>
                <a:spcPts val="640"/>
              </a:spcBef>
              <a:buClr>
                <a:schemeClr val="dk1"/>
              </a:buClr>
              <a:buSzPct val="100000"/>
              <a:buFont typeface="Calibri"/>
              <a:buChar char="•"/>
            </a:pPr>
            <a:r>
              <a:rPr lang="en" dirty="0">
                <a:latin typeface="Calibri"/>
                <a:ea typeface="Calibri"/>
                <a:cs typeface="Calibri"/>
                <a:sym typeface="Calibri"/>
              </a:rPr>
              <a:t>builds character</a:t>
            </a:r>
          </a:p>
          <a:p>
            <a:pPr marL="0" marR="0" lvl="0" indent="0" algn="l" rtl="0">
              <a:spcBef>
                <a:spcPts val="640"/>
              </a:spcBef>
              <a:buClr>
                <a:schemeClr val="dk1"/>
              </a:buClr>
              <a:buSzPct val="25000"/>
              <a:buFont typeface="Calibri"/>
              <a:buNone/>
            </a:pPr>
            <a:endParaRPr lang="en" b="0" i="0" u="none" strike="noStrike" cap="none" baseline="0" dirty="0">
              <a:latin typeface="Calibri"/>
              <a:ea typeface="Calibri"/>
              <a:cs typeface="Calibri"/>
              <a:sym typeface="Calibri"/>
            </a:endParaRP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6" name="Shape 126"/>
          <p:cNvSpPr txBox="1">
            <a:spLocks noGrp="1"/>
          </p:cNvSpPr>
          <p:nvPr>
            <p:ph type="subTitle" idx="1"/>
          </p:nvPr>
        </p:nvSpPr>
        <p:spPr>
          <a:xfrm>
            <a:off x="1497021" y="2769083"/>
            <a:ext cx="6400799" cy="1314450"/>
          </a:xfrm>
          <a:prstGeom prst="rect">
            <a:avLst/>
          </a:prstGeom>
          <a:noFill/>
          <a:ln>
            <a:noFill/>
          </a:ln>
        </p:spPr>
        <p:txBody>
          <a:bodyPr lIns="91425" tIns="45700" rIns="91425" bIns="45700" anchor="t" anchorCtr="0">
            <a:noAutofit/>
          </a:bodyPr>
          <a:lstStyle/>
          <a:p>
            <a:endParaRPr dirty="0"/>
          </a:p>
        </p:txBody>
      </p:sp>
      <p:sp>
        <p:nvSpPr>
          <p:cNvPr id="125" name="Shape 125"/>
          <p:cNvSpPr txBox="1">
            <a:spLocks noGrp="1"/>
          </p:cNvSpPr>
          <p:nvPr>
            <p:ph type="ctrTitle"/>
          </p:nvPr>
        </p:nvSpPr>
        <p:spPr>
          <a:xfrm>
            <a:off x="555235" y="2457433"/>
            <a:ext cx="6697056" cy="869849"/>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 sz="3600" b="0" i="0" u="none" strike="noStrike" cap="none" baseline="0" dirty="0">
                <a:solidFill>
                  <a:schemeClr val="tx2"/>
                </a:solidFill>
                <a:latin typeface="Calibri"/>
                <a:ea typeface="Calibri"/>
                <a:cs typeface="Calibri"/>
                <a:sym typeface="Calibri"/>
              </a:rPr>
              <a:t>Student </a:t>
            </a:r>
            <a:r>
              <a:rPr lang="en" sz="3600" b="0" dirty="0">
                <a:solidFill>
                  <a:schemeClr val="tx2"/>
                </a:solidFill>
                <a:latin typeface="Calibri"/>
                <a:ea typeface="Calibri"/>
                <a:cs typeface="Calibri"/>
                <a:sym typeface="Calibri"/>
              </a:rPr>
              <a:t>&amp; </a:t>
            </a:r>
            <a:r>
              <a:rPr lang="en" sz="3600" b="0" dirty="0" smtClean="0">
                <a:solidFill>
                  <a:schemeClr val="tx2"/>
                </a:solidFill>
                <a:latin typeface="Calibri"/>
                <a:ea typeface="Calibri"/>
                <a:cs typeface="Calibri"/>
                <a:sym typeface="Calibri"/>
              </a:rPr>
              <a:t>PROFESSIONAL</a:t>
            </a:r>
            <a:r>
              <a:rPr lang="en" sz="3600" b="0" i="0" u="none" strike="noStrike" cap="none" baseline="0" dirty="0" smtClean="0">
                <a:solidFill>
                  <a:schemeClr val="tx2"/>
                </a:solidFill>
                <a:latin typeface="Calibri"/>
                <a:ea typeface="Calibri"/>
                <a:cs typeface="Calibri"/>
                <a:sym typeface="Calibri"/>
              </a:rPr>
              <a:t> </a:t>
            </a:r>
            <a:r>
              <a:rPr lang="en" sz="3600" b="0" i="0" u="none" strike="noStrike" cap="none" baseline="0" dirty="0">
                <a:solidFill>
                  <a:schemeClr val="tx2"/>
                </a:solidFill>
                <a:latin typeface="Calibri"/>
                <a:ea typeface="Calibri"/>
                <a:cs typeface="Calibri"/>
                <a:sym typeface="Calibri"/>
              </a:rPr>
              <a:t>Organizations </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 sz="3950" b="0" i="0" u="none" strike="noStrike" cap="none" baseline="0" dirty="0">
                <a:latin typeface="Calibri"/>
                <a:ea typeface="Calibri"/>
                <a:cs typeface="Calibri"/>
                <a:sym typeface="Calibri"/>
              </a:rPr>
              <a:t>Student &amp; Professional Organizations </a:t>
            </a:r>
          </a:p>
        </p:txBody>
      </p:sp>
      <p:sp>
        <p:nvSpPr>
          <p:cNvPr id="132" name="Shape 132"/>
          <p:cNvSpPr txBox="1">
            <a:spLocks noGrp="1"/>
          </p:cNvSpPr>
          <p:nvPr>
            <p:ph idx="1"/>
          </p:nvPr>
        </p:nvSpPr>
        <p:spPr>
          <a:xfrm>
            <a:off x="254000" y="1200150"/>
            <a:ext cx="8890000" cy="3394472"/>
          </a:xfrm>
          <a:prstGeom prst="rect">
            <a:avLst/>
          </a:prstGeom>
          <a:noFill/>
          <a:ln>
            <a:noFill/>
          </a:ln>
        </p:spPr>
        <p:txBody>
          <a:bodyPr lIns="91425" tIns="45700" rIns="91425" bIns="45700" anchor="t" anchorCtr="0">
            <a:noAutofit/>
          </a:bodyPr>
          <a:lstStyle/>
          <a:p>
            <a:pPr marL="0" marR="0" lvl="0" indent="0" algn="l" rtl="0">
              <a:lnSpc>
                <a:spcPct val="150000"/>
              </a:lnSpc>
              <a:spcBef>
                <a:spcPts val="0"/>
              </a:spcBef>
              <a:buClr>
                <a:schemeClr val="dk1"/>
              </a:buClr>
              <a:buSzPct val="25000"/>
              <a:buFont typeface="Calibri"/>
              <a:buNone/>
            </a:pPr>
            <a:r>
              <a:rPr lang="en" sz="3200" b="0" i="0" u="none" strike="noStrike" cap="none" baseline="0" dirty="0">
                <a:solidFill>
                  <a:schemeClr val="dk1"/>
                </a:solidFill>
                <a:latin typeface="Calibri"/>
                <a:ea typeface="Calibri"/>
                <a:cs typeface="Calibri"/>
                <a:sym typeface="Calibri"/>
              </a:rPr>
              <a:t> </a:t>
            </a:r>
            <a:r>
              <a:rPr lang="en" b="0" i="0" u="none" strike="noStrike" cap="none" baseline="0" dirty="0">
                <a:latin typeface="Calibri"/>
                <a:ea typeface="Calibri"/>
                <a:cs typeface="Calibri"/>
                <a:sym typeface="Calibri"/>
              </a:rPr>
              <a:t>Joining a </a:t>
            </a:r>
            <a:r>
              <a:rPr lang="en" b="0" i="0" u="none" strike="noStrike" cap="none" baseline="0" dirty="0" smtClean="0">
                <a:latin typeface="Calibri"/>
                <a:ea typeface="Calibri"/>
                <a:cs typeface="Calibri"/>
                <a:sym typeface="Calibri"/>
              </a:rPr>
              <a:t>student </a:t>
            </a:r>
            <a:r>
              <a:rPr lang="en" b="0" i="0" u="none" strike="noStrike" cap="none" baseline="0" dirty="0">
                <a:latin typeface="Calibri"/>
                <a:ea typeface="Calibri"/>
                <a:cs typeface="Calibri"/>
                <a:sym typeface="Calibri"/>
              </a:rPr>
              <a:t>or </a:t>
            </a:r>
            <a:r>
              <a:rPr lang="en" b="0" i="0" u="none" strike="noStrike" cap="none" baseline="0" dirty="0" smtClean="0">
                <a:latin typeface="Calibri"/>
                <a:ea typeface="Calibri"/>
                <a:cs typeface="Calibri"/>
                <a:sym typeface="Calibri"/>
              </a:rPr>
              <a:t>professional </a:t>
            </a:r>
            <a:r>
              <a:rPr lang="en" dirty="0">
                <a:latin typeface="Calibri"/>
                <a:ea typeface="Calibri"/>
                <a:cs typeface="Calibri"/>
                <a:sym typeface="Calibri"/>
              </a:rPr>
              <a:t>o</a:t>
            </a:r>
            <a:r>
              <a:rPr lang="en" b="0" i="0" u="none" strike="noStrike" cap="none" baseline="0" dirty="0" smtClean="0">
                <a:latin typeface="Calibri"/>
                <a:ea typeface="Calibri"/>
                <a:cs typeface="Calibri"/>
                <a:sym typeface="Calibri"/>
              </a:rPr>
              <a:t>rganization </a:t>
            </a:r>
            <a:r>
              <a:rPr lang="en" b="0" i="0" u="none" strike="noStrike" cap="none" baseline="0" dirty="0">
                <a:latin typeface="Calibri"/>
                <a:ea typeface="Calibri"/>
                <a:cs typeface="Calibri"/>
                <a:sym typeface="Calibri"/>
              </a:rPr>
              <a:t>can:</a:t>
            </a:r>
          </a:p>
          <a:p>
            <a:pPr marL="342900" marR="0" lvl="0" indent="-342900" algn="l" rtl="0">
              <a:lnSpc>
                <a:spcPct val="150000"/>
              </a:lnSpc>
              <a:spcBef>
                <a:spcPts val="640"/>
              </a:spcBef>
              <a:buClr>
                <a:schemeClr val="dk1"/>
              </a:buClr>
              <a:buSzPct val="100000"/>
              <a:buFont typeface="Calibri"/>
              <a:buChar char="•"/>
            </a:pPr>
            <a:r>
              <a:rPr lang="en" b="0" i="0" u="none" strike="noStrike" cap="none" baseline="0" dirty="0">
                <a:latin typeface="Calibri"/>
                <a:ea typeface="Calibri"/>
                <a:cs typeface="Calibri"/>
                <a:sym typeface="Calibri"/>
              </a:rPr>
              <a:t>Help you network</a:t>
            </a:r>
          </a:p>
          <a:p>
            <a:pPr marL="342900" marR="0" lvl="0" indent="-342900" algn="l" rtl="0">
              <a:lnSpc>
                <a:spcPct val="150000"/>
              </a:lnSpc>
              <a:spcBef>
                <a:spcPts val="640"/>
              </a:spcBef>
              <a:buClr>
                <a:schemeClr val="dk1"/>
              </a:buClr>
              <a:buSzPct val="100000"/>
              <a:buFont typeface="Calibri"/>
              <a:buChar char="•"/>
            </a:pPr>
            <a:r>
              <a:rPr lang="en" b="0" i="0" u="none" strike="noStrike" cap="none" baseline="0" dirty="0">
                <a:latin typeface="Calibri"/>
                <a:ea typeface="Calibri"/>
                <a:cs typeface="Calibri"/>
                <a:sym typeface="Calibri"/>
              </a:rPr>
              <a:t>Find volunteer or job opportunities</a:t>
            </a:r>
          </a:p>
          <a:p>
            <a:pPr marL="342900" marR="0" lvl="0" indent="-342900" algn="l" rtl="0">
              <a:lnSpc>
                <a:spcPct val="150000"/>
              </a:lnSpc>
              <a:spcBef>
                <a:spcPts val="640"/>
              </a:spcBef>
              <a:buClr>
                <a:schemeClr val="dk1"/>
              </a:buClr>
              <a:buSzPct val="100000"/>
              <a:buFont typeface="Calibri"/>
              <a:buChar char="•"/>
            </a:pPr>
            <a:r>
              <a:rPr lang="en" b="0" i="0" u="none" strike="noStrike" cap="none" baseline="0" dirty="0">
                <a:latin typeface="Calibri"/>
                <a:ea typeface="Calibri"/>
                <a:cs typeface="Calibri"/>
                <a:sym typeface="Calibri"/>
              </a:rPr>
              <a:t>Develop your skills </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 sz="4400" b="0" i="0" u="none" strike="noStrike" cap="none" baseline="0" dirty="0" smtClean="0">
                <a:solidFill>
                  <a:schemeClr val="dk1"/>
                </a:solidFill>
                <a:latin typeface="Calibri"/>
                <a:ea typeface="Calibri"/>
                <a:cs typeface="Calibri"/>
                <a:sym typeface="Calibri"/>
              </a:rPr>
              <a:t> </a:t>
            </a:r>
            <a:r>
              <a:rPr lang="en" sz="3600" b="0" i="0" u="none" strike="noStrike" cap="none" baseline="0" dirty="0" smtClean="0">
                <a:latin typeface="Calibri"/>
                <a:ea typeface="Calibri"/>
                <a:cs typeface="Calibri"/>
                <a:sym typeface="Calibri"/>
              </a:rPr>
              <a:t>Student Organizations at CSUN</a:t>
            </a:r>
            <a:endParaRPr lang="en" sz="3600" b="0" i="0" u="none" strike="noStrike" cap="none" baseline="0" dirty="0">
              <a:latin typeface="Calibri"/>
              <a:ea typeface="Calibri"/>
              <a:cs typeface="Calibri"/>
              <a:sym typeface="Calibri"/>
            </a:endParaRPr>
          </a:p>
        </p:txBody>
      </p:sp>
      <p:sp>
        <p:nvSpPr>
          <p:cNvPr id="147" name="Shape 147"/>
          <p:cNvSpPr txBox="1">
            <a:spLocks noGrp="1"/>
          </p:cNvSpPr>
          <p:nvPr>
            <p:ph idx="1"/>
          </p:nvPr>
        </p:nvSpPr>
        <p:spPr>
          <a:xfrm>
            <a:off x="254000" y="1577591"/>
            <a:ext cx="8890000" cy="3017030"/>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Calibri"/>
              <a:buChar char="•"/>
            </a:pPr>
            <a:r>
              <a:rPr lang="en" b="0" i="0" u="none" strike="noStrike" cap="none" baseline="0" dirty="0" smtClean="0">
                <a:latin typeface="Calibri"/>
                <a:ea typeface="Calibri"/>
                <a:cs typeface="Calibri"/>
                <a:sym typeface="Calibri"/>
              </a:rPr>
              <a:t>Student </a:t>
            </a:r>
            <a:r>
              <a:rPr lang="en" b="0" i="0" u="none" strike="noStrike" cap="none" baseline="0" dirty="0">
                <a:latin typeface="Calibri"/>
                <a:ea typeface="Calibri"/>
                <a:cs typeface="Calibri"/>
                <a:sym typeface="Calibri"/>
              </a:rPr>
              <a:t>Dietetic and Food Science Association (</a:t>
            </a:r>
            <a:r>
              <a:rPr lang="en" b="1" i="0" u="none" strike="noStrike" cap="none" baseline="0" dirty="0">
                <a:latin typeface="Calibri"/>
                <a:ea typeface="Calibri"/>
                <a:cs typeface="Calibri"/>
                <a:sym typeface="Calibri"/>
              </a:rPr>
              <a:t>SDFSA</a:t>
            </a:r>
            <a:r>
              <a:rPr lang="en" b="0" i="0" u="none" strike="noStrike" cap="none" baseline="0" dirty="0">
                <a:latin typeface="Calibri"/>
                <a:ea typeface="Calibri"/>
                <a:cs typeface="Calibri"/>
                <a:sym typeface="Calibri"/>
              </a:rPr>
              <a:t>)</a:t>
            </a:r>
          </a:p>
          <a:p>
            <a:pPr marL="342900" marR="0" lvl="0" indent="-342900" algn="l" rtl="0">
              <a:spcBef>
                <a:spcPts val="640"/>
              </a:spcBef>
              <a:buClr>
                <a:schemeClr val="dk1"/>
              </a:buClr>
              <a:buSzPct val="100000"/>
              <a:buFont typeface="Calibri"/>
              <a:buChar char="•"/>
            </a:pPr>
            <a:r>
              <a:rPr lang="en" b="0" i="0" u="none" strike="noStrike" cap="none" baseline="0" dirty="0">
                <a:latin typeface="Calibri"/>
                <a:ea typeface="Calibri"/>
                <a:cs typeface="Calibri"/>
                <a:sym typeface="Calibri"/>
              </a:rPr>
              <a:t>The Student Association of Family and Consumer Sciences (</a:t>
            </a:r>
            <a:r>
              <a:rPr lang="en" b="1" i="0" u="none" strike="noStrike" cap="none" baseline="0" dirty="0">
                <a:latin typeface="Calibri"/>
                <a:ea typeface="Calibri"/>
                <a:cs typeface="Calibri"/>
                <a:sym typeface="Calibri"/>
              </a:rPr>
              <a:t>SAFCS</a:t>
            </a:r>
            <a:r>
              <a:rPr lang="en" b="0" i="0" u="none" strike="noStrike" cap="none" baseline="0" dirty="0">
                <a:latin typeface="Calibri"/>
                <a:ea typeface="Calibri"/>
                <a:cs typeface="Calibri"/>
                <a:sym typeface="Calibri"/>
              </a:rPr>
              <a:t>)</a:t>
            </a:r>
          </a:p>
          <a:p>
            <a:pPr marL="342900" marR="0" lvl="0" indent="-342900" algn="l" rtl="0">
              <a:spcBef>
                <a:spcPts val="640"/>
              </a:spcBef>
              <a:buClr>
                <a:schemeClr val="dk1"/>
              </a:buClr>
              <a:buSzPct val="100000"/>
              <a:buFont typeface="Calibri"/>
              <a:buChar char="•"/>
            </a:pPr>
            <a:r>
              <a:rPr lang="en" b="0" i="0" u="none" strike="noStrike" cap="none" baseline="0" dirty="0">
                <a:latin typeface="Calibri"/>
                <a:ea typeface="Calibri"/>
                <a:cs typeface="Calibri"/>
                <a:sym typeface="Calibri"/>
              </a:rPr>
              <a:t>Joint Advocates of Disordered Eating (</a:t>
            </a:r>
            <a:r>
              <a:rPr lang="en" b="1" i="0" u="none" strike="noStrike" cap="none" baseline="0" dirty="0">
                <a:latin typeface="Calibri"/>
                <a:ea typeface="Calibri"/>
                <a:cs typeface="Calibri"/>
                <a:sym typeface="Calibri"/>
              </a:rPr>
              <a:t>JADE</a:t>
            </a:r>
            <a:r>
              <a:rPr lang="en" b="0" i="0" u="none" strike="noStrike" cap="none" baseline="0" dirty="0" smtClean="0">
                <a:latin typeface="Calibri"/>
                <a:ea typeface="Calibri"/>
                <a:cs typeface="Calibri"/>
                <a:sym typeface="Calibri"/>
              </a:rPr>
              <a:t>)</a:t>
            </a:r>
            <a:endParaRPr lang="en-US" b="0" i="0" u="none" strike="noStrike" cap="none" baseline="0" dirty="0" smtClean="0">
              <a:latin typeface="Calibri"/>
              <a:ea typeface="Calibri"/>
              <a:cs typeface="Calibri"/>
              <a:sym typeface="Calibri"/>
            </a:endParaRPr>
          </a:p>
          <a:p>
            <a:pPr marL="342900" marR="0" lvl="0" indent="-342900" algn="l" rtl="0">
              <a:spcBef>
                <a:spcPts val="640"/>
              </a:spcBef>
              <a:buClr>
                <a:schemeClr val="dk1"/>
              </a:buClr>
              <a:buSzPct val="100000"/>
              <a:buFont typeface="Calibri"/>
              <a:buChar char="•"/>
            </a:pPr>
            <a:r>
              <a:rPr lang="en-US" dirty="0" smtClean="0">
                <a:latin typeface="Calibri"/>
                <a:ea typeface="Calibri"/>
                <a:cs typeface="Calibri"/>
                <a:sym typeface="Calibri"/>
              </a:rPr>
              <a:t>Kappa Omicron Nu Honor Society (</a:t>
            </a:r>
            <a:r>
              <a:rPr lang="en-US" b="1" dirty="0" smtClean="0">
                <a:latin typeface="Calibri"/>
                <a:ea typeface="Calibri"/>
                <a:cs typeface="Calibri"/>
                <a:sym typeface="Calibri"/>
              </a:rPr>
              <a:t>KON</a:t>
            </a:r>
            <a:r>
              <a:rPr lang="en-US" dirty="0" smtClean="0">
                <a:latin typeface="Calibri"/>
                <a:ea typeface="Calibri"/>
                <a:cs typeface="Calibri"/>
                <a:sym typeface="Calibri"/>
              </a:rPr>
              <a:t>)</a:t>
            </a:r>
          </a:p>
          <a:p>
            <a:pPr indent="-342900">
              <a:spcBef>
                <a:spcPts val="640"/>
              </a:spcBef>
              <a:buClr>
                <a:schemeClr val="dk1"/>
              </a:buClr>
              <a:buSzPct val="100000"/>
              <a:buFont typeface="Calibri"/>
              <a:buChar char="•"/>
            </a:pPr>
            <a:r>
              <a:rPr lang="en-US" dirty="0">
                <a:latin typeface="Calibri"/>
                <a:ea typeface="Calibri"/>
                <a:cs typeface="Calibri"/>
                <a:sym typeface="Calibri"/>
              </a:rPr>
              <a:t>Food Science Association </a:t>
            </a:r>
            <a:r>
              <a:rPr lang="en-US" b="1" dirty="0">
                <a:latin typeface="Calibri"/>
                <a:ea typeface="Calibri"/>
                <a:cs typeface="Calibri"/>
                <a:sym typeface="Calibri"/>
              </a:rPr>
              <a:t>(FSA)</a:t>
            </a:r>
          </a:p>
          <a:p>
            <a:pPr marL="0" marR="0" lvl="0" indent="0" algn="l" rtl="0">
              <a:spcBef>
                <a:spcPts val="640"/>
              </a:spcBef>
              <a:buClr>
                <a:schemeClr val="dk1"/>
              </a:buClr>
              <a:buSzPct val="100000"/>
              <a:buNone/>
            </a:pPr>
            <a:endParaRPr lang="en" sz="2000" b="0" i="0" u="none" strike="noStrike" cap="none" baseline="0" dirty="0">
              <a:latin typeface="Calibri"/>
              <a:ea typeface="Calibri"/>
              <a:cs typeface="Calibri"/>
              <a:sym typeface="Calibri"/>
            </a:endParaRPr>
          </a:p>
          <a:p>
            <a:endParaRPr lang="en" sz="3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 sz="3600" cap="none" dirty="0" smtClean="0">
                <a:latin typeface="Calibri"/>
                <a:ea typeface="Calibri"/>
                <a:cs typeface="Calibri"/>
                <a:sym typeface="Calibri"/>
              </a:rPr>
              <a:t>Professional</a:t>
            </a:r>
            <a:r>
              <a:rPr lang="en" sz="3600" b="0" i="0" u="none" strike="noStrike" cap="none" baseline="0" dirty="0" smtClean="0">
                <a:latin typeface="Calibri"/>
                <a:ea typeface="Calibri"/>
                <a:cs typeface="Calibri"/>
                <a:sym typeface="Calibri"/>
              </a:rPr>
              <a:t> Organizations: </a:t>
            </a:r>
            <a:br>
              <a:rPr lang="en" sz="3600" b="0" i="0" u="none" strike="noStrike" cap="none" baseline="0" dirty="0" smtClean="0">
                <a:latin typeface="Calibri"/>
                <a:ea typeface="Calibri"/>
                <a:cs typeface="Calibri"/>
                <a:sym typeface="Calibri"/>
              </a:rPr>
            </a:br>
            <a:r>
              <a:rPr lang="en" sz="3600" b="0" i="0" u="none" strike="noStrike" cap="none" baseline="0" dirty="0" smtClean="0">
                <a:latin typeface="Calibri"/>
                <a:ea typeface="Calibri"/>
                <a:cs typeface="Calibri"/>
                <a:sym typeface="Calibri"/>
              </a:rPr>
              <a:t>Food Science Pathway</a:t>
            </a:r>
            <a:endParaRPr lang="en" sz="3600" b="0" i="0" u="none" strike="noStrike" cap="none" baseline="0" dirty="0">
              <a:latin typeface="Calibri"/>
              <a:ea typeface="Calibri"/>
              <a:cs typeface="Calibri"/>
              <a:sym typeface="Calibri"/>
            </a:endParaRPr>
          </a:p>
        </p:txBody>
      </p:sp>
      <p:sp>
        <p:nvSpPr>
          <p:cNvPr id="154" name="Shape 154"/>
          <p:cNvSpPr txBox="1">
            <a:spLocks noGrp="1"/>
          </p:cNvSpPr>
          <p:nvPr>
            <p:ph idx="1"/>
          </p:nvPr>
        </p:nvSpPr>
        <p:spPr>
          <a:xfrm>
            <a:off x="457200" y="1587639"/>
            <a:ext cx="8229600" cy="3006983"/>
          </a:xfrm>
          <a:prstGeom prst="rect">
            <a:avLst/>
          </a:prstGeom>
          <a:noFill/>
          <a:ln>
            <a:noFill/>
          </a:ln>
        </p:spPr>
        <p:txBody>
          <a:bodyPr lIns="91425" tIns="45700" rIns="91425" bIns="45700" anchor="t" anchorCtr="0">
            <a:noAutofit/>
          </a:bodyPr>
          <a:lstStyle/>
          <a:p>
            <a:pPr marL="342900" marR="0" lvl="0" indent="-342900" algn="l" rtl="0">
              <a:lnSpc>
                <a:spcPct val="150000"/>
              </a:lnSpc>
              <a:spcBef>
                <a:spcPts val="0"/>
              </a:spcBef>
              <a:buClr>
                <a:schemeClr val="dk1"/>
              </a:buClr>
              <a:buSzPct val="100000"/>
              <a:buFont typeface="Calibri"/>
              <a:buChar char="•"/>
            </a:pPr>
            <a:r>
              <a:rPr lang="en" b="0" i="0" u="none" strike="noStrike" cap="none" baseline="0" dirty="0" smtClean="0">
                <a:latin typeface="Calibri"/>
                <a:ea typeface="Calibri"/>
                <a:cs typeface="Calibri"/>
                <a:sym typeface="Calibri"/>
              </a:rPr>
              <a:t>Institute </a:t>
            </a:r>
            <a:r>
              <a:rPr lang="en" b="0" i="0" u="none" strike="noStrike" cap="none" baseline="0" dirty="0">
                <a:latin typeface="Calibri"/>
                <a:ea typeface="Calibri"/>
                <a:cs typeface="Calibri"/>
                <a:sym typeface="Calibri"/>
              </a:rPr>
              <a:t>of Food Technologists </a:t>
            </a:r>
            <a:r>
              <a:rPr lang="en" b="1" i="0" u="none" strike="noStrike" cap="none" baseline="0" dirty="0">
                <a:latin typeface="Calibri"/>
                <a:ea typeface="Calibri"/>
                <a:cs typeface="Calibri"/>
                <a:sym typeface="Calibri"/>
              </a:rPr>
              <a:t>(</a:t>
            </a:r>
            <a:r>
              <a:rPr lang="en" b="1" dirty="0">
                <a:latin typeface="Calibri"/>
                <a:ea typeface="Calibri"/>
                <a:cs typeface="Calibri"/>
                <a:sym typeface="Calibri"/>
              </a:rPr>
              <a:t>IFT)</a:t>
            </a:r>
          </a:p>
          <a:p>
            <a:pPr marL="342900" marR="0" lvl="0" indent="-342900" algn="l" rtl="0">
              <a:lnSpc>
                <a:spcPct val="150000"/>
              </a:lnSpc>
              <a:spcBef>
                <a:spcPts val="640"/>
              </a:spcBef>
              <a:buClr>
                <a:schemeClr val="dk1"/>
              </a:buClr>
              <a:buSzPct val="100000"/>
              <a:buFont typeface="Calibri"/>
              <a:buChar char="•"/>
            </a:pPr>
            <a:r>
              <a:rPr lang="en" b="0" i="0" u="none" strike="noStrike" cap="none" baseline="0" dirty="0">
                <a:latin typeface="Calibri"/>
                <a:ea typeface="Calibri"/>
                <a:cs typeface="Calibri"/>
                <a:sym typeface="Calibri"/>
              </a:rPr>
              <a:t>Southern California Institute of </a:t>
            </a:r>
            <a:r>
              <a:rPr lang="en" b="0" i="0" u="none" strike="noStrike" cap="none" baseline="0" dirty="0" smtClean="0">
                <a:latin typeface="Calibri"/>
                <a:ea typeface="Calibri"/>
                <a:cs typeface="Calibri"/>
                <a:sym typeface="Calibri"/>
              </a:rPr>
              <a:t>Food</a:t>
            </a:r>
            <a:r>
              <a:rPr lang="en-US" dirty="0">
                <a:latin typeface="Calibri"/>
                <a:ea typeface="Calibri"/>
                <a:cs typeface="Calibri"/>
                <a:sym typeface="Calibri"/>
              </a:rPr>
              <a:t> </a:t>
            </a:r>
            <a:r>
              <a:rPr lang="en" b="0" i="0" u="none" strike="noStrike" cap="none" baseline="0" dirty="0" smtClean="0">
                <a:latin typeface="Calibri"/>
                <a:ea typeface="Calibri"/>
                <a:cs typeface="Calibri"/>
                <a:sym typeface="Calibri"/>
              </a:rPr>
              <a:t>Technologists </a:t>
            </a:r>
            <a:r>
              <a:rPr lang="en" b="0" i="0" u="none" strike="noStrike" cap="none" baseline="0" dirty="0">
                <a:latin typeface="Calibri"/>
                <a:ea typeface="Calibri"/>
                <a:cs typeface="Calibri"/>
                <a:sym typeface="Calibri"/>
              </a:rPr>
              <a:t>Section </a:t>
            </a:r>
            <a:r>
              <a:rPr lang="en" b="1" i="0" u="none" strike="noStrike" cap="none" baseline="0" dirty="0">
                <a:latin typeface="Calibri"/>
                <a:ea typeface="Calibri"/>
                <a:cs typeface="Calibri"/>
                <a:sym typeface="Calibri"/>
              </a:rPr>
              <a:t>(SCIFT</a:t>
            </a:r>
            <a:r>
              <a:rPr lang="en" b="1" dirty="0">
                <a:latin typeface="Calibri"/>
                <a:ea typeface="Calibri"/>
                <a:cs typeface="Calibri"/>
                <a:sym typeface="Calibri"/>
              </a:rPr>
              <a:t>S)</a:t>
            </a:r>
          </a:p>
          <a:p>
            <a:pPr marL="114300" indent="0">
              <a:buNone/>
            </a:pPr>
            <a:endParaRPr lang="en" sz="3200" i="1"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26128" y="306280"/>
            <a:ext cx="8260672" cy="77957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 sz="3600" b="0" i="0" u="none" strike="noStrike" cap="none" baseline="0" dirty="0" smtClean="0">
                <a:latin typeface="Calibri"/>
                <a:ea typeface="Calibri"/>
                <a:cs typeface="Calibri"/>
                <a:sym typeface="Calibri"/>
              </a:rPr>
              <a:t>Professional Organizations:</a:t>
            </a:r>
            <a:br>
              <a:rPr lang="en" sz="3600" b="0" i="0" u="none" strike="noStrike" cap="none" baseline="0" dirty="0" smtClean="0">
                <a:latin typeface="Calibri"/>
                <a:ea typeface="Calibri"/>
                <a:cs typeface="Calibri"/>
                <a:sym typeface="Calibri"/>
              </a:rPr>
            </a:br>
            <a:r>
              <a:rPr lang="en" sz="3600" b="0" i="0" u="none" strike="noStrike" cap="none" baseline="0" dirty="0" smtClean="0">
                <a:latin typeface="Calibri"/>
                <a:ea typeface="Calibri"/>
                <a:cs typeface="Calibri"/>
                <a:sym typeface="Calibri"/>
              </a:rPr>
              <a:t> Nutrition </a:t>
            </a:r>
            <a:r>
              <a:rPr lang="en" sz="3600" b="0" i="0" u="none" strike="noStrike" cap="none" baseline="0" dirty="0">
                <a:latin typeface="Calibri"/>
                <a:ea typeface="Calibri"/>
                <a:cs typeface="Calibri"/>
                <a:sym typeface="Calibri"/>
              </a:rPr>
              <a:t>&amp; </a:t>
            </a:r>
            <a:r>
              <a:rPr lang="en" sz="3600" b="0" i="0" u="none" strike="noStrike" cap="none" baseline="0" dirty="0" smtClean="0">
                <a:latin typeface="Calibri"/>
                <a:ea typeface="Calibri"/>
                <a:cs typeface="Calibri"/>
                <a:sym typeface="Calibri"/>
              </a:rPr>
              <a:t>Dietetics Pathway </a:t>
            </a:r>
            <a:endParaRPr lang="en" sz="3600" b="0" i="0" u="none" strike="noStrike" cap="none" baseline="0" dirty="0">
              <a:latin typeface="Calibri"/>
              <a:ea typeface="Calibri"/>
              <a:cs typeface="Calibri"/>
              <a:sym typeface="Calibri"/>
            </a:endParaRPr>
          </a:p>
        </p:txBody>
      </p:sp>
      <p:sp>
        <p:nvSpPr>
          <p:cNvPr id="160" name="Shape 160"/>
          <p:cNvSpPr txBox="1">
            <a:spLocks noGrp="1"/>
          </p:cNvSpPr>
          <p:nvPr>
            <p:ph idx="1"/>
          </p:nvPr>
        </p:nvSpPr>
        <p:spPr>
          <a:xfrm>
            <a:off x="457200" y="1617785"/>
            <a:ext cx="8229600" cy="2976838"/>
          </a:xfrm>
          <a:prstGeom prst="rect">
            <a:avLst/>
          </a:prstGeom>
          <a:noFill/>
          <a:ln>
            <a:noFill/>
          </a:ln>
        </p:spPr>
        <p:txBody>
          <a:bodyPr lIns="91425" tIns="45700" rIns="91425" bIns="45700" anchor="t" anchorCtr="0">
            <a:noAutofit/>
          </a:bodyPr>
          <a:lstStyle/>
          <a:p>
            <a:pPr marL="342900" marR="0" lvl="0" indent="-342900" algn="l" rtl="0">
              <a:lnSpc>
                <a:spcPct val="115000"/>
              </a:lnSpc>
              <a:spcBef>
                <a:spcPts val="0"/>
              </a:spcBef>
              <a:buClr>
                <a:schemeClr val="dk1"/>
              </a:buClr>
              <a:buSzPct val="100000"/>
              <a:buFont typeface="Calibri"/>
              <a:buChar char="•"/>
            </a:pPr>
            <a:r>
              <a:rPr lang="en" b="0" i="0" u="none" strike="noStrike" cap="none" baseline="0" dirty="0">
                <a:latin typeface="Calibri"/>
                <a:ea typeface="Calibri"/>
                <a:cs typeface="Calibri"/>
                <a:sym typeface="Calibri"/>
              </a:rPr>
              <a:t>The Academy of Nutrition and Dietetics </a:t>
            </a:r>
            <a:r>
              <a:rPr lang="en-US" b="0" i="0" u="none" strike="noStrike" cap="none" baseline="0" dirty="0" smtClean="0">
                <a:latin typeface="Calibri"/>
                <a:ea typeface="Calibri"/>
                <a:cs typeface="Calibri"/>
                <a:sym typeface="Calibri"/>
              </a:rPr>
              <a:t> (</a:t>
            </a:r>
            <a:r>
              <a:rPr lang="en-US" b="1" i="0" u="none" strike="noStrike" cap="none" baseline="0" dirty="0" smtClean="0">
                <a:latin typeface="Calibri"/>
                <a:ea typeface="Calibri"/>
                <a:cs typeface="Calibri"/>
                <a:sym typeface="Calibri"/>
              </a:rPr>
              <a:t>AND</a:t>
            </a:r>
            <a:r>
              <a:rPr lang="en-US" b="0" i="0" u="none" strike="noStrike" cap="none" baseline="0" dirty="0" smtClean="0">
                <a:latin typeface="Calibri"/>
                <a:ea typeface="Calibri"/>
                <a:cs typeface="Calibri"/>
                <a:sym typeface="Calibri"/>
              </a:rPr>
              <a:t>)</a:t>
            </a:r>
            <a:endParaRPr lang="en" b="0" i="0" u="none" strike="noStrike" cap="none" baseline="0" dirty="0">
              <a:latin typeface="Calibri"/>
              <a:ea typeface="Calibri"/>
              <a:cs typeface="Calibri"/>
              <a:sym typeface="Calibri"/>
            </a:endParaRPr>
          </a:p>
          <a:p>
            <a:pPr marL="342900" marR="0" lvl="0" indent="-342900" algn="l" rtl="0">
              <a:lnSpc>
                <a:spcPct val="115000"/>
              </a:lnSpc>
              <a:spcBef>
                <a:spcPts val="640"/>
              </a:spcBef>
              <a:buClr>
                <a:schemeClr val="dk1"/>
              </a:buClr>
              <a:buSzPct val="100000"/>
              <a:buFont typeface="Calibri"/>
              <a:buChar char="•"/>
            </a:pPr>
            <a:r>
              <a:rPr lang="en" b="0" i="0" u="none" strike="noStrike" cap="none" baseline="0" dirty="0" smtClean="0">
                <a:latin typeface="Calibri"/>
                <a:ea typeface="Calibri"/>
                <a:cs typeface="Calibri"/>
                <a:sym typeface="Calibri"/>
              </a:rPr>
              <a:t>California </a:t>
            </a:r>
            <a:r>
              <a:rPr lang="en" b="0" i="0" u="none" strike="noStrike" cap="none" baseline="0" dirty="0">
                <a:latin typeface="Calibri"/>
                <a:ea typeface="Calibri"/>
                <a:cs typeface="Calibri"/>
                <a:sym typeface="Calibri"/>
              </a:rPr>
              <a:t>Dietetic Association (</a:t>
            </a:r>
            <a:r>
              <a:rPr lang="en" b="1" i="0" u="none" strike="noStrike" cap="none" baseline="0" dirty="0">
                <a:latin typeface="Calibri"/>
                <a:ea typeface="Calibri"/>
                <a:cs typeface="Calibri"/>
                <a:sym typeface="Calibri"/>
              </a:rPr>
              <a:t>CDA</a:t>
            </a:r>
            <a:r>
              <a:rPr lang="en" b="0" i="0" u="none" strike="noStrike" cap="none" baseline="0" dirty="0">
                <a:latin typeface="Calibri"/>
                <a:ea typeface="Calibri"/>
                <a:cs typeface="Calibri"/>
                <a:sym typeface="Calibri"/>
              </a:rPr>
              <a:t>)</a:t>
            </a:r>
          </a:p>
          <a:p>
            <a:pPr marL="342900" marR="0" lvl="0" indent="-342900" algn="l" rtl="0">
              <a:lnSpc>
                <a:spcPct val="115000"/>
              </a:lnSpc>
              <a:spcBef>
                <a:spcPts val="640"/>
              </a:spcBef>
              <a:buClr>
                <a:schemeClr val="dk1"/>
              </a:buClr>
              <a:buSzPct val="100000"/>
              <a:buFont typeface="Calibri"/>
              <a:buChar char="•"/>
            </a:pPr>
            <a:r>
              <a:rPr lang="en" b="0" i="0" u="none" strike="noStrike" cap="none" baseline="0" dirty="0">
                <a:latin typeface="Calibri"/>
                <a:ea typeface="Calibri"/>
                <a:cs typeface="Calibri"/>
                <a:sym typeface="Calibri"/>
              </a:rPr>
              <a:t>Los Angeles District of the California Dietetic Association (</a:t>
            </a:r>
            <a:r>
              <a:rPr lang="en" b="1" i="0" u="none" strike="noStrike" cap="none" baseline="0" dirty="0">
                <a:latin typeface="Calibri"/>
                <a:ea typeface="Calibri"/>
                <a:cs typeface="Calibri"/>
                <a:sym typeface="Calibri"/>
              </a:rPr>
              <a:t>LAD</a:t>
            </a:r>
            <a:r>
              <a:rPr lang="en" b="0" i="0" u="none" strike="noStrike" cap="none" baseline="0" dirty="0">
                <a:latin typeface="Calibri"/>
                <a:ea typeface="Calibri"/>
                <a:cs typeface="Calibri"/>
                <a:sym typeface="Calibri"/>
              </a:rPr>
              <a:t>) </a:t>
            </a:r>
          </a:p>
          <a:p>
            <a:endParaRPr lang="en" sz="3200" b="0" i="0" u="none" strike="noStrike" cap="none" baseline="0" dirty="0">
              <a:solidFill>
                <a:schemeClr val="dk1"/>
              </a:solidFill>
              <a:latin typeface="Calibri"/>
              <a:ea typeface="Calibri"/>
              <a:cs typeface="Calibri"/>
              <a:sym typeface="Calibri"/>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Who WE ARE</a:t>
            </a:r>
            <a:endParaRPr lang="en-US" dirty="0">
              <a:latin typeface="Calibri" panose="020F0502020204030204" pitchFamily="34" charset="0"/>
            </a:endParaRPr>
          </a:p>
        </p:txBody>
      </p:sp>
      <p:sp>
        <p:nvSpPr>
          <p:cNvPr id="3" name="Content Placeholder 2"/>
          <p:cNvSpPr>
            <a:spLocks noGrp="1"/>
          </p:cNvSpPr>
          <p:nvPr>
            <p:ph idx="1"/>
          </p:nvPr>
        </p:nvSpPr>
        <p:spPr/>
        <p:txBody>
          <a:bodyPr/>
          <a:lstStyle/>
          <a:p>
            <a:r>
              <a:rPr lang="en-US" dirty="0" smtClean="0">
                <a:latin typeface="Calibri" panose="020F0502020204030204" pitchFamily="34" charset="0"/>
              </a:rPr>
              <a:t>Outreach Ambassadors</a:t>
            </a:r>
          </a:p>
          <a:p>
            <a:r>
              <a:rPr lang="en-US" dirty="0" smtClean="0">
                <a:latin typeface="Calibri" panose="020F0502020204030204" pitchFamily="34" charset="0"/>
              </a:rPr>
              <a:t>USDA-NIFA Grant to increase diversity and recruitment into Graduate programs at CSUN</a:t>
            </a:r>
          </a:p>
        </p:txBody>
      </p:sp>
    </p:spTree>
    <p:extLst>
      <p:ext uri="{BB962C8B-B14F-4D97-AF65-F5344CB8AC3E}">
        <p14:creationId xmlns:p14="http://schemas.microsoft.com/office/powerpoint/2010/main" val="3302005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Why we’re here</a:t>
            </a:r>
            <a:endParaRPr lang="en-US" dirty="0">
              <a:latin typeface="Calibri" panose="020F0502020204030204" pitchFamily="34" charset="0"/>
            </a:endParaRPr>
          </a:p>
        </p:txBody>
      </p:sp>
      <p:sp>
        <p:nvSpPr>
          <p:cNvPr id="3" name="Content Placeholder 2"/>
          <p:cNvSpPr>
            <a:spLocks noGrp="1"/>
          </p:cNvSpPr>
          <p:nvPr>
            <p:ph idx="1"/>
          </p:nvPr>
        </p:nvSpPr>
        <p:spPr/>
        <p:txBody>
          <a:bodyPr/>
          <a:lstStyle/>
          <a:p>
            <a:r>
              <a:rPr lang="en-US" b="1" dirty="0">
                <a:latin typeface="Calibri" panose="020F0502020204030204" pitchFamily="34" charset="0"/>
              </a:rPr>
              <a:t>Objectives of presentation:</a:t>
            </a:r>
          </a:p>
          <a:p>
            <a:pPr lvl="1"/>
            <a:r>
              <a:rPr lang="en-US" sz="2400" dirty="0">
                <a:latin typeface="Calibri" panose="020F0502020204030204" pitchFamily="34" charset="0"/>
              </a:rPr>
              <a:t>Overview of benefits of M.S. program</a:t>
            </a:r>
          </a:p>
          <a:p>
            <a:pPr lvl="1"/>
            <a:r>
              <a:rPr lang="en-US" sz="2400" dirty="0">
                <a:latin typeface="Calibri" panose="020F0502020204030204" pitchFamily="34" charset="0"/>
              </a:rPr>
              <a:t>How to apply</a:t>
            </a:r>
          </a:p>
          <a:p>
            <a:pPr lvl="2"/>
            <a:r>
              <a:rPr lang="en-US" sz="2400" dirty="0">
                <a:latin typeface="Calibri" panose="020F0502020204030204" pitchFamily="34" charset="0"/>
              </a:rPr>
              <a:t>Opportunities through the USDA-NIFA Grant</a:t>
            </a:r>
          </a:p>
          <a:p>
            <a:pPr lvl="1"/>
            <a:r>
              <a:rPr lang="en-US" sz="2400" dirty="0">
                <a:latin typeface="Calibri" panose="020F0502020204030204" pitchFamily="34" charset="0"/>
              </a:rPr>
              <a:t>Challenges and how to overcome them</a:t>
            </a:r>
          </a:p>
          <a:p>
            <a:endParaRPr lang="en-US" dirty="0"/>
          </a:p>
        </p:txBody>
      </p:sp>
    </p:spTree>
    <p:extLst>
      <p:ext uri="{BB962C8B-B14F-4D97-AF65-F5344CB8AC3E}">
        <p14:creationId xmlns:p14="http://schemas.microsoft.com/office/powerpoint/2010/main" val="3986707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prstGeom prst="rect">
            <a:avLst/>
          </a:prstGeom>
        </p:spPr>
        <p:txBody>
          <a:bodyPr lIns="91425" tIns="91425" rIns="91425" bIns="91425" anchor="b" anchorCtr="0">
            <a:noAutofit/>
          </a:bodyPr>
          <a:lstStyle/>
          <a:p>
            <a:pPr algn="ctr">
              <a:buNone/>
            </a:pPr>
            <a:r>
              <a:rPr lang="en" dirty="0">
                <a:latin typeface="Calibri"/>
                <a:ea typeface="Calibri"/>
                <a:cs typeface="Calibri"/>
                <a:sym typeface="Calibri"/>
              </a:rPr>
              <a:t>Benefits of a Master </a:t>
            </a:r>
            <a:r>
              <a:rPr lang="en-US" dirty="0" smtClean="0">
                <a:latin typeface="Calibri"/>
                <a:ea typeface="Calibri"/>
                <a:cs typeface="Calibri"/>
                <a:sym typeface="Calibri"/>
              </a:rPr>
              <a:t>DEGREE</a:t>
            </a:r>
            <a:endParaRPr lang="en" dirty="0">
              <a:latin typeface="Calibri"/>
              <a:ea typeface="Calibri"/>
              <a:cs typeface="Calibri"/>
              <a:sym typeface="Calibri"/>
            </a:endParaRPr>
          </a:p>
        </p:txBody>
      </p:sp>
      <p:sp>
        <p:nvSpPr>
          <p:cNvPr id="36" name="Shape 36"/>
          <p:cNvSpPr txBox="1">
            <a:spLocks noGrp="1"/>
          </p:cNvSpPr>
          <p:nvPr>
            <p:ph type="body" idx="1"/>
          </p:nvPr>
        </p:nvSpPr>
        <p:spPr>
          <a:prstGeom prst="rect">
            <a:avLst/>
          </a:prstGeom>
        </p:spPr>
        <p:txBody>
          <a:bodyPr lIns="91425" tIns="91425" rIns="91425" bIns="91425" anchor="t" anchorCtr="0">
            <a:noAutofit/>
          </a:bodyPr>
          <a:lstStyle/>
          <a:p>
            <a:pPr marL="457200" lvl="0" indent="-419100" rtl="0">
              <a:lnSpc>
                <a:spcPct val="150000"/>
              </a:lnSpc>
              <a:buClr>
                <a:srgbClr val="000000"/>
              </a:buClr>
              <a:buSzPct val="166666"/>
              <a:buFont typeface="Arial"/>
              <a:buChar char="•"/>
            </a:pPr>
            <a:r>
              <a:rPr lang="en-US" dirty="0" smtClean="0">
                <a:latin typeface="Calibri"/>
                <a:ea typeface="Calibri"/>
                <a:cs typeface="Calibri"/>
                <a:sym typeface="Calibri"/>
              </a:rPr>
              <a:t>Greater and varied </a:t>
            </a:r>
            <a:r>
              <a:rPr lang="en" dirty="0" smtClean="0">
                <a:latin typeface="Calibri"/>
                <a:ea typeface="Calibri"/>
                <a:cs typeface="Calibri"/>
                <a:sym typeface="Calibri"/>
              </a:rPr>
              <a:t>Job opportunities</a:t>
            </a:r>
            <a:endParaRPr lang="en-US" dirty="0" smtClean="0">
              <a:latin typeface="Calibri"/>
              <a:ea typeface="Calibri"/>
              <a:cs typeface="Calibri"/>
              <a:sym typeface="Calibri"/>
            </a:endParaRPr>
          </a:p>
          <a:p>
            <a:pPr marL="457200" lvl="0" indent="-419100" rtl="0">
              <a:lnSpc>
                <a:spcPct val="150000"/>
              </a:lnSpc>
              <a:buClr>
                <a:srgbClr val="000000"/>
              </a:buClr>
              <a:buSzPct val="166666"/>
              <a:buFont typeface="Arial"/>
              <a:buChar char="•"/>
            </a:pPr>
            <a:r>
              <a:rPr lang="en-US" dirty="0">
                <a:latin typeface="Calibri"/>
                <a:ea typeface="Calibri"/>
                <a:cs typeface="Calibri"/>
                <a:sym typeface="Calibri"/>
              </a:rPr>
              <a:t> </a:t>
            </a:r>
            <a:r>
              <a:rPr lang="en-US" dirty="0" smtClean="0">
                <a:latin typeface="Calibri"/>
                <a:ea typeface="Calibri"/>
                <a:cs typeface="Calibri"/>
                <a:sym typeface="Calibri"/>
              </a:rPr>
              <a:t>Higher salary</a:t>
            </a:r>
            <a:endParaRPr lang="en" dirty="0">
              <a:latin typeface="Calibri"/>
              <a:ea typeface="Calibri"/>
              <a:cs typeface="Calibri"/>
              <a:sym typeface="Calibri"/>
            </a:endParaRPr>
          </a:p>
          <a:p>
            <a:pPr marL="457200" lvl="0" indent="-419100" rtl="0">
              <a:lnSpc>
                <a:spcPct val="150000"/>
              </a:lnSpc>
              <a:buClr>
                <a:srgbClr val="000000"/>
              </a:buClr>
              <a:buSzPct val="166666"/>
              <a:buFont typeface="Arial"/>
              <a:buChar char="•"/>
            </a:pPr>
            <a:r>
              <a:rPr lang="en" dirty="0">
                <a:latin typeface="Calibri"/>
                <a:ea typeface="Calibri"/>
                <a:cs typeface="Calibri"/>
                <a:sym typeface="Calibri"/>
              </a:rPr>
              <a:t>Increased subject knowledge </a:t>
            </a:r>
          </a:p>
          <a:p>
            <a:pPr marL="457200" lvl="0" indent="-419100">
              <a:lnSpc>
                <a:spcPct val="150000"/>
              </a:lnSpc>
              <a:buClr>
                <a:srgbClr val="000000"/>
              </a:buClr>
              <a:buSzPct val="166666"/>
              <a:buFont typeface="Arial"/>
              <a:buChar char="•"/>
            </a:pPr>
            <a:r>
              <a:rPr lang="en" dirty="0">
                <a:latin typeface="Calibri"/>
                <a:ea typeface="Calibri"/>
                <a:cs typeface="Calibri"/>
                <a:sym typeface="Calibri"/>
              </a:rPr>
              <a:t>Preparation for continued studies in the medical field or various Ph.D. programs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436263"/>
            <a:ext cx="8229600" cy="679104"/>
          </a:xfrm>
          <a:prstGeom prst="rect">
            <a:avLst/>
          </a:prstGeom>
        </p:spPr>
        <p:txBody>
          <a:bodyPr lIns="91425" tIns="91425" rIns="91425" bIns="91425" anchor="b" anchorCtr="0">
            <a:noAutofit/>
          </a:bodyPr>
          <a:lstStyle/>
          <a:p>
            <a:pPr algn="ctr">
              <a:buNone/>
            </a:pPr>
            <a:r>
              <a:rPr lang="en-US" dirty="0" smtClean="0">
                <a:latin typeface="Calibri"/>
                <a:ea typeface="Calibri"/>
                <a:cs typeface="Calibri"/>
                <a:sym typeface="Calibri"/>
              </a:rPr>
              <a:t>Job opportunities</a:t>
            </a:r>
            <a:endParaRPr lang="en" dirty="0">
              <a:latin typeface="Calibri"/>
              <a:ea typeface="Calibri"/>
              <a:cs typeface="Calibri"/>
              <a:sym typeface="Calibri"/>
            </a:endParaRPr>
          </a:p>
        </p:txBody>
      </p:sp>
      <p:sp>
        <p:nvSpPr>
          <p:cNvPr id="42" name="Shape 42"/>
          <p:cNvSpPr txBox="1">
            <a:spLocks noGrp="1"/>
          </p:cNvSpPr>
          <p:nvPr>
            <p:ph type="body" idx="1"/>
          </p:nvPr>
        </p:nvSpPr>
        <p:spPr>
          <a:xfrm>
            <a:off x="457200" y="1115367"/>
            <a:ext cx="8686800" cy="4028133"/>
          </a:xfrm>
          <a:prstGeom prst="rect">
            <a:avLst/>
          </a:prstGeom>
        </p:spPr>
        <p:txBody>
          <a:bodyPr lIns="91425" tIns="91425" rIns="91425" bIns="91425" numCol="2" anchor="t" anchorCtr="0">
            <a:noAutofit/>
          </a:bodyPr>
          <a:lstStyle/>
          <a:p>
            <a:pPr marL="457200" lvl="0" indent="-381000" rtl="0">
              <a:lnSpc>
                <a:spcPct val="200000"/>
              </a:lnSpc>
              <a:spcBef>
                <a:spcPts val="0"/>
              </a:spcBef>
              <a:buClr>
                <a:srgbClr val="434343"/>
              </a:buClr>
              <a:buSzPct val="166666"/>
              <a:buFont typeface="Arial"/>
              <a:buChar char="•"/>
            </a:pPr>
            <a:r>
              <a:rPr lang="en" sz="1800" cap="all" dirty="0">
                <a:solidFill>
                  <a:srgbClr val="434343"/>
                </a:solidFill>
                <a:latin typeface="Calibri"/>
                <a:ea typeface="Calibri"/>
                <a:cs typeface="Calibri"/>
                <a:sym typeface="Calibri"/>
                <a:hlinkClick r:id="rId3"/>
              </a:rPr>
              <a:t>Clinical </a:t>
            </a:r>
            <a:r>
              <a:rPr lang="en" sz="1800" cap="all" dirty="0" smtClean="0">
                <a:solidFill>
                  <a:srgbClr val="434343"/>
                </a:solidFill>
                <a:latin typeface="Calibri"/>
                <a:ea typeface="Calibri"/>
                <a:cs typeface="Calibri"/>
                <a:sym typeface="Calibri"/>
                <a:hlinkClick r:id="rId3"/>
              </a:rPr>
              <a:t>Dieteti</a:t>
            </a:r>
            <a:r>
              <a:rPr lang="en-US" sz="1800" cap="all" dirty="0" smtClean="0">
                <a:solidFill>
                  <a:srgbClr val="434343"/>
                </a:solidFill>
                <a:latin typeface="Calibri"/>
                <a:ea typeface="Calibri"/>
                <a:cs typeface="Calibri"/>
                <a:sym typeface="Calibri"/>
                <a:hlinkClick r:id="rId3"/>
              </a:rPr>
              <a:t>an</a:t>
            </a:r>
          </a:p>
          <a:p>
            <a:pPr marL="457200" lvl="0" indent="-381000" rtl="0">
              <a:lnSpc>
                <a:spcPct val="200000"/>
              </a:lnSpc>
              <a:spcBef>
                <a:spcPts val="0"/>
              </a:spcBef>
              <a:buClr>
                <a:srgbClr val="434343"/>
              </a:buClr>
              <a:buSzPct val="166666"/>
              <a:buFont typeface="Arial"/>
              <a:buChar char="•"/>
            </a:pPr>
            <a:r>
              <a:rPr lang="en-US" sz="1800" cap="all" dirty="0" smtClean="0">
                <a:solidFill>
                  <a:srgbClr val="434343"/>
                </a:solidFill>
                <a:latin typeface="Calibri"/>
                <a:ea typeface="Calibri"/>
                <a:cs typeface="Calibri"/>
                <a:sym typeface="Calibri"/>
                <a:hlinkClick r:id="rId3"/>
              </a:rPr>
              <a:t>Certified lactation education or IBCLC</a:t>
            </a:r>
            <a:endParaRPr lang="en" sz="1800" cap="all" dirty="0">
              <a:solidFill>
                <a:srgbClr val="434343"/>
              </a:solidFill>
              <a:latin typeface="Calibri"/>
              <a:ea typeface="Calibri"/>
              <a:cs typeface="Calibri"/>
              <a:sym typeface="Calibri"/>
              <a:hlinkClick r:id="rId3"/>
            </a:endParaRPr>
          </a:p>
          <a:p>
            <a:pPr marL="457200" lvl="0" indent="-381000" rtl="0">
              <a:lnSpc>
                <a:spcPct val="200000"/>
              </a:lnSpc>
              <a:spcBef>
                <a:spcPts val="0"/>
              </a:spcBef>
              <a:buClr>
                <a:srgbClr val="434343"/>
              </a:buClr>
              <a:buSzPct val="166666"/>
              <a:buFont typeface="Arial"/>
              <a:buChar char="•"/>
            </a:pPr>
            <a:r>
              <a:rPr lang="en" sz="1800" cap="all" dirty="0">
                <a:solidFill>
                  <a:srgbClr val="434343"/>
                </a:solidFill>
                <a:latin typeface="Calibri"/>
                <a:ea typeface="Calibri"/>
                <a:cs typeface="Calibri"/>
                <a:sym typeface="Calibri"/>
                <a:hlinkClick r:id="rId4"/>
              </a:rPr>
              <a:t>Food and Nutrition Management</a:t>
            </a:r>
          </a:p>
          <a:p>
            <a:pPr marL="457200" lvl="0" indent="-381000" rtl="0">
              <a:lnSpc>
                <a:spcPct val="200000"/>
              </a:lnSpc>
              <a:spcBef>
                <a:spcPts val="0"/>
              </a:spcBef>
              <a:buClr>
                <a:srgbClr val="434343"/>
              </a:buClr>
              <a:buSzPct val="166666"/>
              <a:buFont typeface="Arial"/>
              <a:buChar char="•"/>
            </a:pPr>
            <a:r>
              <a:rPr lang="en" sz="1800" cap="all" dirty="0">
                <a:solidFill>
                  <a:srgbClr val="434343"/>
                </a:solidFill>
                <a:latin typeface="Calibri"/>
                <a:ea typeface="Calibri"/>
                <a:cs typeface="Calibri"/>
                <a:sym typeface="Calibri"/>
                <a:hlinkClick r:id="rId5"/>
              </a:rPr>
              <a:t>Public Health Nutrition</a:t>
            </a:r>
          </a:p>
          <a:p>
            <a:pPr marL="457200" lvl="0" indent="-381000" rtl="0">
              <a:lnSpc>
                <a:spcPct val="200000"/>
              </a:lnSpc>
              <a:spcBef>
                <a:spcPts val="0"/>
              </a:spcBef>
              <a:buClr>
                <a:srgbClr val="434343"/>
              </a:buClr>
              <a:buSzPct val="166666"/>
              <a:buFont typeface="Arial"/>
              <a:buChar char="•"/>
            </a:pPr>
            <a:r>
              <a:rPr lang="en" sz="1800" cap="all" dirty="0">
                <a:solidFill>
                  <a:srgbClr val="434343"/>
                </a:solidFill>
                <a:latin typeface="Calibri"/>
                <a:ea typeface="Calibri"/>
                <a:cs typeface="Calibri"/>
                <a:sym typeface="Calibri"/>
                <a:hlinkClick r:id="rId6"/>
              </a:rPr>
              <a:t>Education and </a:t>
            </a:r>
            <a:r>
              <a:rPr lang="en" sz="1800" cap="all" dirty="0" smtClean="0">
                <a:solidFill>
                  <a:srgbClr val="434343"/>
                </a:solidFill>
                <a:latin typeface="Calibri"/>
                <a:ea typeface="Calibri"/>
                <a:cs typeface="Calibri"/>
                <a:sym typeface="Calibri"/>
                <a:hlinkClick r:id="rId6"/>
              </a:rPr>
              <a:t>Research</a:t>
            </a:r>
          </a:p>
          <a:p>
            <a:pPr marL="457200" indent="-381000">
              <a:lnSpc>
                <a:spcPct val="200000"/>
              </a:lnSpc>
              <a:spcBef>
                <a:spcPts val="0"/>
              </a:spcBef>
              <a:buClr>
                <a:srgbClr val="434343"/>
              </a:buClr>
              <a:buSzPct val="166666"/>
              <a:buFont typeface="Arial"/>
              <a:buChar char="•"/>
            </a:pPr>
            <a:r>
              <a:rPr lang="en" sz="1800" cap="all" dirty="0">
                <a:solidFill>
                  <a:srgbClr val="434343"/>
                </a:solidFill>
                <a:latin typeface="Calibri"/>
                <a:ea typeface="Calibri"/>
                <a:cs typeface="Calibri"/>
                <a:sym typeface="Calibri"/>
                <a:hlinkClick r:id="rId7"/>
              </a:rPr>
              <a:t>M.D., P.A., Teaching College</a:t>
            </a:r>
          </a:p>
          <a:p>
            <a:pPr marL="76200" lvl="0" indent="0" rtl="0">
              <a:lnSpc>
                <a:spcPct val="200000"/>
              </a:lnSpc>
              <a:spcBef>
                <a:spcPts val="0"/>
              </a:spcBef>
              <a:buClr>
                <a:srgbClr val="434343"/>
              </a:buClr>
              <a:buSzPct val="166666"/>
              <a:buNone/>
            </a:pPr>
            <a:endParaRPr lang="en-US" sz="1800" cap="all" dirty="0" smtClean="0">
              <a:solidFill>
                <a:srgbClr val="434343"/>
              </a:solidFill>
              <a:latin typeface="Calibri"/>
              <a:ea typeface="Calibri"/>
              <a:cs typeface="Calibri"/>
              <a:sym typeface="Calibri"/>
              <a:hlinkClick r:id="rId6"/>
            </a:endParaRPr>
          </a:p>
          <a:p>
            <a:pPr marL="457200" lvl="0" indent="-381000" rtl="0">
              <a:lnSpc>
                <a:spcPct val="200000"/>
              </a:lnSpc>
              <a:spcBef>
                <a:spcPts val="0"/>
              </a:spcBef>
              <a:buClr>
                <a:srgbClr val="434343"/>
              </a:buClr>
              <a:buSzPct val="166666"/>
              <a:buFont typeface="Arial"/>
              <a:buChar char="•"/>
            </a:pPr>
            <a:endParaRPr lang="en" sz="1800" cap="all" dirty="0">
              <a:solidFill>
                <a:srgbClr val="434343"/>
              </a:solidFill>
              <a:latin typeface="Calibri"/>
              <a:ea typeface="Calibri"/>
              <a:cs typeface="Calibri"/>
              <a:sym typeface="Calibri"/>
              <a:hlinkClick r:id="rId6"/>
            </a:endParaRPr>
          </a:p>
          <a:p>
            <a:pPr marL="457200" lvl="0" indent="-381000" rtl="0">
              <a:lnSpc>
                <a:spcPct val="200000"/>
              </a:lnSpc>
              <a:spcBef>
                <a:spcPts val="0"/>
              </a:spcBef>
              <a:buClr>
                <a:srgbClr val="434343"/>
              </a:buClr>
              <a:buSzPct val="166666"/>
              <a:buFont typeface="Arial"/>
              <a:buChar char="•"/>
            </a:pPr>
            <a:r>
              <a:rPr lang="en" sz="1800" cap="all" dirty="0" smtClean="0">
                <a:solidFill>
                  <a:srgbClr val="434343"/>
                </a:solidFill>
                <a:latin typeface="Calibri"/>
                <a:ea typeface="Calibri"/>
                <a:cs typeface="Calibri"/>
                <a:sym typeface="Calibri"/>
                <a:hlinkClick r:id="rId7"/>
              </a:rPr>
              <a:t>Related </a:t>
            </a:r>
            <a:r>
              <a:rPr lang="en" sz="1800" cap="all" dirty="0">
                <a:solidFill>
                  <a:srgbClr val="434343"/>
                </a:solidFill>
                <a:latin typeface="Calibri"/>
                <a:ea typeface="Calibri"/>
                <a:cs typeface="Calibri"/>
                <a:sym typeface="Calibri"/>
                <a:hlinkClick r:id="rId7"/>
              </a:rPr>
              <a:t>Health Professionals (e.g. </a:t>
            </a:r>
            <a:r>
              <a:rPr lang="en" sz="1800" cap="all" dirty="0" smtClean="0">
                <a:solidFill>
                  <a:srgbClr val="434343"/>
                </a:solidFill>
                <a:latin typeface="Calibri"/>
                <a:ea typeface="Calibri"/>
                <a:cs typeface="Calibri"/>
                <a:sym typeface="Calibri"/>
                <a:hlinkClick r:id="rId8"/>
              </a:rPr>
              <a:t>Business</a:t>
            </a:r>
            <a:r>
              <a:rPr lang="en-US" sz="1800" cap="all" dirty="0" smtClean="0">
                <a:solidFill>
                  <a:srgbClr val="434343"/>
                </a:solidFill>
                <a:latin typeface="Calibri"/>
                <a:ea typeface="Calibri"/>
                <a:cs typeface="Calibri"/>
                <a:sym typeface="Calibri"/>
                <a:hlinkClick r:id="rId8"/>
              </a:rPr>
              <a:t>,</a:t>
            </a:r>
            <a:r>
              <a:rPr lang="en" sz="1800" cap="all" dirty="0" smtClean="0">
                <a:solidFill>
                  <a:srgbClr val="434343"/>
                </a:solidFill>
                <a:latin typeface="Calibri"/>
                <a:ea typeface="Calibri"/>
                <a:cs typeface="Calibri"/>
                <a:sym typeface="Calibri"/>
                <a:hlinkClick r:id="rId8"/>
              </a:rPr>
              <a:t> Industry</a:t>
            </a:r>
            <a:r>
              <a:rPr lang="en-US" sz="1800" cap="all" dirty="0" smtClean="0">
                <a:solidFill>
                  <a:srgbClr val="434343"/>
                </a:solidFill>
                <a:latin typeface="Calibri"/>
                <a:ea typeface="Calibri"/>
                <a:cs typeface="Calibri"/>
                <a:sym typeface="Calibri"/>
                <a:hlinkClick r:id="rId8"/>
              </a:rPr>
              <a:t> and Media</a:t>
            </a:r>
            <a:endParaRPr lang="en" sz="1800" cap="all" dirty="0">
              <a:solidFill>
                <a:srgbClr val="434343"/>
              </a:solidFill>
              <a:latin typeface="Calibri"/>
              <a:ea typeface="Calibri"/>
              <a:cs typeface="Calibri"/>
              <a:sym typeface="Calibri"/>
              <a:hlinkClick r:id="rId8"/>
            </a:endParaRPr>
          </a:p>
          <a:p>
            <a:pPr marL="457200" lvl="0" indent="-381000" rtl="0">
              <a:lnSpc>
                <a:spcPct val="200000"/>
              </a:lnSpc>
              <a:spcBef>
                <a:spcPts val="0"/>
              </a:spcBef>
              <a:buClr>
                <a:srgbClr val="434343"/>
              </a:buClr>
              <a:buSzPct val="166666"/>
              <a:buFont typeface="Arial"/>
              <a:buChar char="•"/>
            </a:pPr>
            <a:r>
              <a:rPr lang="en" sz="1800" cap="all" dirty="0" smtClean="0">
                <a:solidFill>
                  <a:srgbClr val="434343"/>
                </a:solidFill>
                <a:latin typeface="Calibri"/>
                <a:ea typeface="Calibri"/>
                <a:cs typeface="Calibri"/>
                <a:sym typeface="Calibri"/>
                <a:hlinkClick r:id="rId9"/>
              </a:rPr>
              <a:t>International </a:t>
            </a:r>
            <a:r>
              <a:rPr lang="en" sz="1800" cap="all" dirty="0">
                <a:solidFill>
                  <a:srgbClr val="434343"/>
                </a:solidFill>
                <a:latin typeface="Calibri"/>
                <a:ea typeface="Calibri"/>
                <a:cs typeface="Calibri"/>
                <a:sym typeface="Calibri"/>
                <a:hlinkClick r:id="rId9"/>
              </a:rPr>
              <a:t>Food Organizations</a:t>
            </a:r>
          </a:p>
          <a:p>
            <a:pPr marL="457200" lvl="0" indent="-381000" rtl="0">
              <a:lnSpc>
                <a:spcPct val="200000"/>
              </a:lnSpc>
              <a:spcBef>
                <a:spcPts val="0"/>
              </a:spcBef>
              <a:buClr>
                <a:srgbClr val="434343"/>
              </a:buClr>
              <a:buSzPct val="166666"/>
              <a:buFont typeface="Arial"/>
              <a:buChar char="•"/>
            </a:pPr>
            <a:r>
              <a:rPr lang="en" sz="1800" cap="all" dirty="0">
                <a:solidFill>
                  <a:srgbClr val="434343"/>
                </a:solidFill>
                <a:latin typeface="Calibri"/>
                <a:ea typeface="Calibri"/>
                <a:cs typeface="Calibri"/>
                <a:sym typeface="Calibri"/>
                <a:hlinkClick r:id="rId10"/>
              </a:rPr>
              <a:t>Public </a:t>
            </a:r>
            <a:r>
              <a:rPr lang="en" sz="1800" cap="all" dirty="0" smtClean="0">
                <a:solidFill>
                  <a:srgbClr val="434343"/>
                </a:solidFill>
                <a:latin typeface="Calibri"/>
                <a:ea typeface="Calibri"/>
                <a:cs typeface="Calibri"/>
                <a:sym typeface="Calibri"/>
                <a:hlinkClick r:id="rId10"/>
              </a:rPr>
              <a:t>Policy/Government</a:t>
            </a:r>
            <a:endParaRPr lang="en-US" sz="1800" cap="all" dirty="0" smtClean="0">
              <a:solidFill>
                <a:srgbClr val="434343"/>
              </a:solidFill>
              <a:latin typeface="Calibri"/>
              <a:ea typeface="Calibri"/>
              <a:cs typeface="Calibri"/>
              <a:sym typeface="Calibri"/>
              <a:hlinkClick r:id="rId10"/>
            </a:endParaRPr>
          </a:p>
          <a:p>
            <a:pPr marL="457200" lvl="0" indent="-381000" rtl="0">
              <a:lnSpc>
                <a:spcPct val="200000"/>
              </a:lnSpc>
              <a:spcBef>
                <a:spcPts val="0"/>
              </a:spcBef>
              <a:buClr>
                <a:srgbClr val="434343"/>
              </a:buClr>
              <a:buSzPct val="166666"/>
              <a:buFont typeface="Arial"/>
              <a:buChar char="•"/>
            </a:pPr>
            <a:r>
              <a:rPr lang="en-US" sz="1800" cap="all" dirty="0" smtClean="0">
                <a:solidFill>
                  <a:srgbClr val="434343"/>
                </a:solidFill>
                <a:latin typeface="Calibri"/>
                <a:ea typeface="Calibri"/>
                <a:cs typeface="Calibri"/>
                <a:sym typeface="Calibri"/>
                <a:hlinkClick r:id="rId10"/>
              </a:rPr>
              <a:t>Consultant and private practice</a:t>
            </a:r>
            <a:endParaRPr lang="en" sz="1800" cap="all" dirty="0">
              <a:solidFill>
                <a:srgbClr val="434343"/>
              </a:solidFill>
              <a:latin typeface="Calibri"/>
              <a:ea typeface="Calibri"/>
              <a:cs typeface="Calibri"/>
              <a:sym typeface="Calibri"/>
              <a:hlinkClick r:id="rId10"/>
            </a:endParaRPr>
          </a:p>
          <a:p>
            <a:pPr lvl="0"/>
            <a:endParaRPr lang="en-US" sz="3200" cap="all" dirty="0">
              <a:solidFill>
                <a:srgbClr val="434343"/>
              </a:solidFill>
              <a:latin typeface="Calibri"/>
              <a:ea typeface="Calibri"/>
              <a:cs typeface="Calibri"/>
              <a:sym typeface="Calibri"/>
              <a:hlinkClick r:id="rId11"/>
            </a:endParaRPr>
          </a:p>
          <a:p>
            <a:pPr lvl="0"/>
            <a:endParaRPr lang="en" sz="3200" cap="all" dirty="0">
              <a:solidFill>
                <a:srgbClr val="434343"/>
              </a:solidFill>
              <a:latin typeface="Calibri"/>
              <a:ea typeface="Calibri"/>
              <a:cs typeface="Calibri"/>
              <a:sym typeface="Calibri"/>
              <a:hlinkClick r:id="rId11"/>
            </a:endParaRPr>
          </a:p>
          <a:p>
            <a:endParaRPr lang="en" sz="2400" cap="all" dirty="0">
              <a:solidFill>
                <a:srgbClr val="434343"/>
              </a:solidFill>
              <a:latin typeface="Calibri"/>
              <a:ea typeface="Calibri"/>
              <a:cs typeface="Calibri"/>
              <a:sym typeface="Calibri"/>
              <a:hlinkClick r:id="rId10"/>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prstGeom prst="rect">
            <a:avLst/>
          </a:prstGeom>
        </p:spPr>
        <p:txBody>
          <a:bodyPr lIns="91425" tIns="91425" rIns="91425" bIns="91425" anchor="b" anchorCtr="0">
            <a:noAutofit/>
          </a:bodyPr>
          <a:lstStyle/>
          <a:p>
            <a:pPr algn="ctr">
              <a:buNone/>
            </a:pPr>
            <a:r>
              <a:rPr lang="en-US" dirty="0" smtClean="0">
                <a:latin typeface="Calibri"/>
                <a:ea typeface="Calibri"/>
                <a:cs typeface="Calibri"/>
                <a:sym typeface="Calibri"/>
              </a:rPr>
              <a:t>YOU CAN ACHIEVE</a:t>
            </a:r>
            <a:endParaRPr lang="en" dirty="0">
              <a:latin typeface="Calibri"/>
              <a:ea typeface="Calibri"/>
              <a:cs typeface="Calibri"/>
              <a:sym typeface="Calibri"/>
            </a:endParaRPr>
          </a:p>
        </p:txBody>
      </p:sp>
      <p:sp>
        <p:nvSpPr>
          <p:cNvPr id="48" name="Shape 48"/>
          <p:cNvSpPr txBox="1">
            <a:spLocks noGrp="1"/>
          </p:cNvSpPr>
          <p:nvPr>
            <p:ph type="body" idx="1"/>
          </p:nvPr>
        </p:nvSpPr>
        <p:spPr>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US" dirty="0" smtClean="0">
                <a:latin typeface="Calibri"/>
                <a:ea typeface="Calibri"/>
                <a:cs typeface="Calibri"/>
                <a:sym typeface="Calibri"/>
              </a:rPr>
              <a:t>Increase Subject </a:t>
            </a:r>
            <a:r>
              <a:rPr lang="en-US" dirty="0">
                <a:latin typeface="Calibri"/>
                <a:ea typeface="Calibri"/>
                <a:cs typeface="Calibri"/>
                <a:sym typeface="Calibri"/>
              </a:rPr>
              <a:t>K</a:t>
            </a:r>
            <a:r>
              <a:rPr lang="en-US" dirty="0" smtClean="0">
                <a:latin typeface="Calibri"/>
                <a:ea typeface="Calibri"/>
                <a:cs typeface="Calibri"/>
                <a:sym typeface="Calibri"/>
              </a:rPr>
              <a:t>nowledge </a:t>
            </a:r>
          </a:p>
          <a:p>
            <a:pPr marL="457200" lvl="0" indent="-419100" rtl="0">
              <a:buClr>
                <a:srgbClr val="000000"/>
              </a:buClr>
              <a:buSzPct val="166666"/>
              <a:buFont typeface="Arial"/>
              <a:buChar char="•"/>
            </a:pPr>
            <a:r>
              <a:rPr lang="en" dirty="0" smtClean="0">
                <a:latin typeface="Calibri"/>
                <a:ea typeface="Calibri"/>
                <a:cs typeface="Calibri"/>
                <a:sym typeface="Calibri"/>
              </a:rPr>
              <a:t>Enhance </a:t>
            </a:r>
            <a:r>
              <a:rPr lang="en" dirty="0">
                <a:latin typeface="Calibri"/>
                <a:ea typeface="Calibri"/>
                <a:cs typeface="Calibri"/>
                <a:sym typeface="Calibri"/>
              </a:rPr>
              <a:t>Job Skills </a:t>
            </a:r>
          </a:p>
          <a:p>
            <a:pPr marL="457200" lvl="0" indent="-419100" rtl="0">
              <a:buClr>
                <a:srgbClr val="000000"/>
              </a:buClr>
              <a:buSzPct val="166666"/>
              <a:buFont typeface="Arial"/>
              <a:buChar char="•"/>
            </a:pPr>
            <a:r>
              <a:rPr lang="en" dirty="0">
                <a:latin typeface="Calibri"/>
                <a:ea typeface="Calibri"/>
                <a:cs typeface="Calibri"/>
                <a:sym typeface="Calibri"/>
              </a:rPr>
              <a:t>Portfolio Building</a:t>
            </a:r>
          </a:p>
          <a:p>
            <a:pPr marL="457200" lvl="0" indent="-419100" rtl="0">
              <a:buClr>
                <a:srgbClr val="000000"/>
              </a:buClr>
              <a:buSzPct val="166666"/>
              <a:buFont typeface="Arial"/>
              <a:buChar char="•"/>
            </a:pPr>
            <a:r>
              <a:rPr lang="en" dirty="0">
                <a:latin typeface="Calibri"/>
                <a:ea typeface="Calibri"/>
                <a:cs typeface="Calibri"/>
                <a:sym typeface="Calibri"/>
              </a:rPr>
              <a:t>Community Involvement</a:t>
            </a:r>
          </a:p>
          <a:p>
            <a:pPr marL="457200" lvl="0" indent="-419100" rtl="0">
              <a:buClr>
                <a:srgbClr val="000000"/>
              </a:buClr>
              <a:buSzPct val="166666"/>
              <a:buFont typeface="Arial"/>
              <a:buChar char="•"/>
            </a:pPr>
            <a:r>
              <a:rPr lang="en" dirty="0">
                <a:latin typeface="Calibri"/>
                <a:ea typeface="Calibri"/>
                <a:cs typeface="Calibri"/>
                <a:sym typeface="Calibri"/>
              </a:rPr>
              <a:t>Internships &amp; Professional Development</a:t>
            </a:r>
          </a:p>
          <a:p>
            <a:pPr marL="457200" lvl="0" indent="-419100">
              <a:buClr>
                <a:schemeClr val="dk1"/>
              </a:buClr>
              <a:buSzPct val="166666"/>
              <a:buFont typeface="Arial"/>
              <a:buChar char="•"/>
            </a:pPr>
            <a:r>
              <a:rPr lang="en" dirty="0">
                <a:latin typeface="Calibri"/>
                <a:ea typeface="Calibri"/>
                <a:cs typeface="Calibri"/>
                <a:sym typeface="Calibri"/>
              </a:rPr>
              <a:t>Thesis </a:t>
            </a:r>
            <a:r>
              <a:rPr lang="en" dirty="0" smtClean="0">
                <a:latin typeface="Calibri"/>
                <a:ea typeface="Calibri"/>
                <a:cs typeface="Calibri"/>
                <a:sym typeface="Calibri"/>
              </a:rPr>
              <a:t>Projects</a:t>
            </a:r>
            <a:endParaRPr lang="en" dirty="0">
              <a:latin typeface="Calibri"/>
              <a:ea typeface="Calibri"/>
              <a:cs typeface="Calibri"/>
              <a:sym typeface="Calibri"/>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348399"/>
            <a:ext cx="8229600" cy="857400"/>
          </a:xfrm>
          <a:prstGeom prst="rect">
            <a:avLst/>
          </a:prstGeom>
        </p:spPr>
        <p:txBody>
          <a:bodyPr lIns="91425" tIns="91425" rIns="91425" bIns="91425" anchor="b" anchorCtr="0">
            <a:noAutofit/>
          </a:bodyPr>
          <a:lstStyle/>
          <a:p>
            <a:pPr>
              <a:buNone/>
            </a:pPr>
            <a:r>
              <a:rPr lang="en" sz="3000" dirty="0">
                <a:latin typeface="Calibri" panose="020F0502020204030204" pitchFamily="34" charset="0"/>
              </a:rPr>
              <a:t>FCS Graduate Program: </a:t>
            </a:r>
            <a:r>
              <a:rPr lang="en-US" sz="3000" dirty="0" smtClean="0">
                <a:latin typeface="Calibri" panose="020F0502020204030204" pitchFamily="34" charset="0"/>
              </a:rPr>
              <a:t/>
            </a:r>
            <a:br>
              <a:rPr lang="en-US" sz="3000" dirty="0" smtClean="0">
                <a:latin typeface="Calibri" panose="020F0502020204030204" pitchFamily="34" charset="0"/>
              </a:rPr>
            </a:br>
            <a:r>
              <a:rPr lang="en" sz="3000" dirty="0" smtClean="0">
                <a:latin typeface="Calibri" panose="020F0502020204030204" pitchFamily="34" charset="0"/>
              </a:rPr>
              <a:t> </a:t>
            </a:r>
            <a:r>
              <a:rPr lang="en" sz="3000" dirty="0">
                <a:latin typeface="Calibri" panose="020F0502020204030204" pitchFamily="34" charset="0"/>
              </a:rPr>
              <a:t>HOW TO APPLY</a:t>
            </a:r>
          </a:p>
        </p:txBody>
      </p:sp>
      <p:sp>
        <p:nvSpPr>
          <p:cNvPr id="54" name="Shape 54"/>
          <p:cNvSpPr txBox="1">
            <a:spLocks noGrp="1"/>
          </p:cNvSpPr>
          <p:nvPr>
            <p:ph type="body" idx="1"/>
          </p:nvPr>
        </p:nvSpPr>
        <p:spPr>
          <a:xfrm>
            <a:off x="366175" y="990775"/>
            <a:ext cx="8229600" cy="4080000"/>
          </a:xfrm>
          <a:prstGeom prst="rect">
            <a:avLst/>
          </a:prstGeom>
        </p:spPr>
        <p:txBody>
          <a:bodyPr lIns="91425" tIns="91425" rIns="91425" bIns="91425" anchor="t" anchorCtr="0">
            <a:noAutofit/>
          </a:bodyPr>
          <a:lstStyle/>
          <a:p>
            <a:pPr lvl="0" algn="ctr" rtl="0">
              <a:lnSpc>
                <a:spcPct val="115000"/>
              </a:lnSpc>
              <a:spcBef>
                <a:spcPts val="0"/>
              </a:spcBef>
              <a:spcAft>
                <a:spcPts val="0"/>
              </a:spcAft>
              <a:buNone/>
            </a:pPr>
            <a:endParaRPr lang="en-US" sz="1800" b="1" dirty="0" smtClean="0">
              <a:solidFill>
                <a:schemeClr val="dk1"/>
              </a:solidFill>
            </a:endParaRPr>
          </a:p>
          <a:p>
            <a:pPr lvl="0" algn="ctr" rtl="0">
              <a:lnSpc>
                <a:spcPct val="115000"/>
              </a:lnSpc>
              <a:spcBef>
                <a:spcPts val="0"/>
              </a:spcBef>
              <a:spcAft>
                <a:spcPts val="0"/>
              </a:spcAft>
              <a:buNone/>
            </a:pPr>
            <a:r>
              <a:rPr lang="en" sz="1800" b="1" dirty="0" smtClean="0">
                <a:solidFill>
                  <a:schemeClr val="dk1"/>
                </a:solidFill>
              </a:rPr>
              <a:t>On-line </a:t>
            </a:r>
            <a:r>
              <a:rPr lang="en" sz="1800" b="1" dirty="0">
                <a:solidFill>
                  <a:schemeClr val="dk1"/>
                </a:solidFill>
              </a:rPr>
              <a:t>application: </a:t>
            </a:r>
            <a:r>
              <a:rPr lang="en" sz="1800" u="sng" dirty="0" smtClean="0">
                <a:solidFill>
                  <a:schemeClr val="hlink"/>
                </a:solidFill>
                <a:hlinkClick r:id="rId3"/>
              </a:rPr>
              <a:t>www.csumentor.edu</a:t>
            </a:r>
            <a:endParaRPr lang="en" sz="1800" u="sng" dirty="0">
              <a:solidFill>
                <a:schemeClr val="hlink"/>
              </a:solidFill>
              <a:hlinkClick r:id="rId3"/>
            </a:endParaRPr>
          </a:p>
          <a:p>
            <a:endParaRPr lang="en" sz="1800" u="sng" dirty="0">
              <a:solidFill>
                <a:schemeClr val="hlink"/>
              </a:solidFill>
              <a:hlinkClick r:id="rId3"/>
            </a:endParaRPr>
          </a:p>
          <a:p>
            <a:pPr lvl="0" rtl="0">
              <a:lnSpc>
                <a:spcPct val="115000"/>
              </a:lnSpc>
              <a:spcBef>
                <a:spcPts val="0"/>
              </a:spcBef>
              <a:spcAft>
                <a:spcPts val="0"/>
              </a:spcAft>
              <a:buNone/>
            </a:pPr>
            <a:r>
              <a:rPr lang="en" sz="1400" b="1" dirty="0"/>
              <a:t>Deadlines for submission of applications for M.S. </a:t>
            </a:r>
            <a:r>
              <a:rPr lang="en" sz="1400" b="1" dirty="0" smtClean="0"/>
              <a:t>Nutrition &amp; Food Science :</a:t>
            </a:r>
            <a:endParaRPr lang="en" sz="1400" b="1" dirty="0"/>
          </a:p>
          <a:p>
            <a:pPr marL="457200" lvl="0" indent="-304800">
              <a:lnSpc>
                <a:spcPct val="115000"/>
              </a:lnSpc>
              <a:spcBef>
                <a:spcPts val="0"/>
              </a:spcBef>
              <a:buClr>
                <a:srgbClr val="000000"/>
              </a:buClr>
              <a:buSzPct val="166666"/>
              <a:buFont typeface="Arial"/>
              <a:buChar char="•"/>
            </a:pPr>
            <a:r>
              <a:rPr lang="en" sz="1200" b="1" dirty="0"/>
              <a:t>Spring 2015 </a:t>
            </a:r>
            <a:r>
              <a:rPr lang="en" sz="1200" dirty="0" smtClean="0"/>
              <a:t>:  </a:t>
            </a:r>
            <a:r>
              <a:rPr lang="en" sz="1200" b="1" dirty="0"/>
              <a:t>October 1, </a:t>
            </a:r>
            <a:r>
              <a:rPr lang="en" sz="1200" b="1" dirty="0" smtClean="0"/>
              <a:t>2014  </a:t>
            </a:r>
          </a:p>
          <a:p>
            <a:pPr marL="457200" lvl="0" indent="-304800">
              <a:lnSpc>
                <a:spcPct val="115000"/>
              </a:lnSpc>
              <a:spcBef>
                <a:spcPts val="0"/>
              </a:spcBef>
              <a:buClr>
                <a:srgbClr val="000000"/>
              </a:buClr>
              <a:buSzPct val="166666"/>
              <a:buFont typeface="Arial"/>
              <a:buChar char="•"/>
            </a:pPr>
            <a:r>
              <a:rPr lang="en" sz="1200" b="1" dirty="0" smtClean="0"/>
              <a:t>Fall 2015: March 1, 2014</a:t>
            </a:r>
            <a:endParaRPr lang="en" sz="1200" b="1" dirty="0"/>
          </a:p>
          <a:p>
            <a:pPr lvl="0" rtl="0">
              <a:lnSpc>
                <a:spcPct val="136363"/>
              </a:lnSpc>
              <a:spcBef>
                <a:spcPts val="0"/>
              </a:spcBef>
              <a:spcAft>
                <a:spcPts val="0"/>
              </a:spcAft>
              <a:buNone/>
            </a:pPr>
            <a:r>
              <a:rPr lang="en" sz="1400" b="1" dirty="0">
                <a:latin typeface="Verdana"/>
                <a:ea typeface="Verdana"/>
                <a:cs typeface="Verdana"/>
                <a:sym typeface="Verdana"/>
              </a:rPr>
              <a:t>GPA Undergraduate</a:t>
            </a:r>
            <a:r>
              <a:rPr lang="en" sz="1800" b="1" dirty="0">
                <a:latin typeface="Verdana"/>
                <a:ea typeface="Verdana"/>
                <a:cs typeface="Verdana"/>
                <a:sym typeface="Verdana"/>
              </a:rPr>
              <a:t>:</a:t>
            </a:r>
            <a:r>
              <a:rPr lang="en" sz="1200" b="1" dirty="0">
                <a:latin typeface="Verdana"/>
                <a:ea typeface="Verdana"/>
                <a:cs typeface="Verdana"/>
                <a:sym typeface="Verdana"/>
              </a:rPr>
              <a:t> at least 2.5</a:t>
            </a:r>
          </a:p>
          <a:p>
            <a:pPr lvl="0" rtl="0">
              <a:lnSpc>
                <a:spcPct val="136363"/>
              </a:lnSpc>
              <a:spcBef>
                <a:spcPts val="0"/>
              </a:spcBef>
              <a:spcAft>
                <a:spcPts val="0"/>
              </a:spcAft>
              <a:buNone/>
            </a:pPr>
            <a:r>
              <a:rPr lang="en" sz="1200" b="1" dirty="0" smtClean="0">
                <a:latin typeface="Verdana"/>
                <a:ea typeface="Verdana"/>
                <a:cs typeface="Verdana"/>
                <a:sym typeface="Verdana"/>
              </a:rPr>
              <a:t>Must </a:t>
            </a:r>
            <a:r>
              <a:rPr lang="en" sz="1200" b="1" dirty="0">
                <a:latin typeface="Verdana"/>
                <a:ea typeface="Verdana"/>
                <a:cs typeface="Verdana"/>
                <a:sym typeface="Verdana"/>
              </a:rPr>
              <a:t>have a Bachelor’s from an accredited institution </a:t>
            </a:r>
            <a:endParaRPr lang="en" sz="1200" b="1" dirty="0" smtClean="0">
              <a:latin typeface="Verdana"/>
              <a:ea typeface="Verdana"/>
              <a:cs typeface="Verdana"/>
              <a:sym typeface="Verdana"/>
            </a:endParaRPr>
          </a:p>
          <a:p>
            <a:pPr lvl="0" rtl="0">
              <a:lnSpc>
                <a:spcPct val="136363"/>
              </a:lnSpc>
              <a:spcBef>
                <a:spcPts val="0"/>
              </a:spcBef>
              <a:spcAft>
                <a:spcPts val="0"/>
              </a:spcAft>
              <a:buNone/>
            </a:pPr>
            <a:r>
              <a:rPr lang="en" sz="1400" b="1" dirty="0" smtClean="0">
                <a:latin typeface="Verdana"/>
                <a:ea typeface="Verdana"/>
                <a:cs typeface="Verdana"/>
                <a:sym typeface="Verdana"/>
              </a:rPr>
              <a:t>GRE</a:t>
            </a:r>
            <a:r>
              <a:rPr lang="en" sz="1800" b="1" dirty="0" smtClean="0">
                <a:latin typeface="Verdana"/>
                <a:ea typeface="Verdana"/>
                <a:cs typeface="Verdana"/>
                <a:sym typeface="Verdana"/>
              </a:rPr>
              <a:t>:</a:t>
            </a:r>
            <a:r>
              <a:rPr lang="en" sz="1000" b="1" dirty="0" smtClean="0">
                <a:latin typeface="Verdana"/>
                <a:ea typeface="Verdana"/>
                <a:cs typeface="Verdana"/>
                <a:sym typeface="Verdana"/>
              </a:rPr>
              <a:t> </a:t>
            </a:r>
            <a:r>
              <a:rPr lang="en" sz="1000" dirty="0" smtClean="0">
                <a:latin typeface="Verdana"/>
                <a:ea typeface="Verdana"/>
                <a:cs typeface="Verdana"/>
                <a:sym typeface="Verdana"/>
              </a:rPr>
              <a:t>Required</a:t>
            </a:r>
            <a:endParaRPr lang="en" sz="1000" dirty="0">
              <a:latin typeface="Verdana"/>
              <a:ea typeface="Verdana"/>
              <a:cs typeface="Verdana"/>
              <a:sym typeface="Verdana"/>
            </a:endParaRPr>
          </a:p>
          <a:p>
            <a:pPr lvl="0" rtl="0">
              <a:lnSpc>
                <a:spcPct val="136363"/>
              </a:lnSpc>
              <a:spcBef>
                <a:spcPts val="0"/>
              </a:spcBef>
              <a:spcAft>
                <a:spcPts val="0"/>
              </a:spcAft>
              <a:buNone/>
            </a:pPr>
            <a:r>
              <a:rPr lang="en" sz="1400" b="1" dirty="0">
                <a:latin typeface="Verdana"/>
                <a:ea typeface="Verdana"/>
                <a:cs typeface="Verdana"/>
                <a:sym typeface="Verdana"/>
              </a:rPr>
              <a:t>3 Letters of Recommendation</a:t>
            </a:r>
            <a:r>
              <a:rPr lang="en" sz="1400" dirty="0">
                <a:latin typeface="Verdana"/>
                <a:ea typeface="Verdana"/>
                <a:cs typeface="Verdana"/>
                <a:sym typeface="Verdana"/>
              </a:rPr>
              <a:t>:</a:t>
            </a:r>
            <a:r>
              <a:rPr lang="en" sz="1000" dirty="0">
                <a:latin typeface="Verdana"/>
                <a:ea typeface="Verdana"/>
                <a:cs typeface="Verdana"/>
                <a:sym typeface="Verdana"/>
              </a:rPr>
              <a:t> 1 should be from </a:t>
            </a:r>
            <a:r>
              <a:rPr lang="en" sz="1000" b="1" dirty="0">
                <a:latin typeface="Verdana"/>
                <a:ea typeface="Verdana"/>
                <a:cs typeface="Verdana"/>
                <a:sym typeface="Verdana"/>
              </a:rPr>
              <a:t>Undergraduate Instructor (</a:t>
            </a:r>
            <a:r>
              <a:rPr lang="en" sz="1000" dirty="0">
                <a:latin typeface="Verdana"/>
                <a:ea typeface="Verdana"/>
                <a:cs typeface="Verdana"/>
                <a:sym typeface="Verdana"/>
              </a:rPr>
              <a:t>preferably science discipline) </a:t>
            </a:r>
          </a:p>
          <a:p>
            <a:pPr lvl="0" rtl="0">
              <a:lnSpc>
                <a:spcPct val="136363"/>
              </a:lnSpc>
              <a:spcBef>
                <a:spcPts val="0"/>
              </a:spcBef>
              <a:spcAft>
                <a:spcPts val="0"/>
              </a:spcAft>
              <a:buNone/>
            </a:pPr>
            <a:r>
              <a:rPr lang="en" sz="1400" b="1" dirty="0">
                <a:latin typeface="Verdana"/>
                <a:ea typeface="Verdana"/>
                <a:cs typeface="Verdana"/>
                <a:sym typeface="Verdana"/>
              </a:rPr>
              <a:t>Statement of Purpose</a:t>
            </a:r>
            <a:r>
              <a:rPr lang="en" sz="1400" dirty="0">
                <a:latin typeface="Verdana"/>
                <a:ea typeface="Verdana"/>
                <a:cs typeface="Verdana"/>
                <a:sym typeface="Verdana"/>
              </a:rPr>
              <a:t>: </a:t>
            </a:r>
            <a:r>
              <a:rPr lang="en" sz="1000" dirty="0">
                <a:latin typeface="Verdana"/>
                <a:ea typeface="Verdana"/>
                <a:cs typeface="Verdana"/>
                <a:sym typeface="Verdana"/>
              </a:rPr>
              <a:t>1000 Words or Less, Why are you interested in pursuing the Master’s? Indicate you are pursuing Master’s in Nutrition and Dietetics, Include Involvement and Experiences that Qualify YOU</a:t>
            </a:r>
            <a:r>
              <a:rPr lang="en" sz="1000" dirty="0" smtClean="0">
                <a:latin typeface="Verdana"/>
                <a:ea typeface="Verdana"/>
                <a:cs typeface="Verdana"/>
                <a:sym typeface="Verdana"/>
              </a:rPr>
              <a:t>!!!!</a:t>
            </a:r>
            <a:endParaRPr lang="en-US" sz="1000" dirty="0" smtClean="0">
              <a:latin typeface="Verdana"/>
              <a:ea typeface="Verdana"/>
              <a:cs typeface="Verdana"/>
              <a:sym typeface="Verdana"/>
            </a:endParaRPr>
          </a:p>
          <a:p>
            <a:pPr>
              <a:lnSpc>
                <a:spcPct val="136363"/>
              </a:lnSpc>
              <a:spcBef>
                <a:spcPts val="0"/>
              </a:spcBef>
              <a:buNone/>
            </a:pPr>
            <a:r>
              <a:rPr lang="en" sz="1000" u="sng" dirty="0">
                <a:solidFill>
                  <a:schemeClr val="hlink"/>
                </a:solidFill>
                <a:hlinkClick r:id="rId4"/>
              </a:rPr>
              <a:t>http://www.csun.edu/health-human-development/family-consumer-sciences/graduate-programs-fcs</a:t>
            </a:r>
          </a:p>
          <a:p>
            <a:pPr lvl="0" rtl="0">
              <a:lnSpc>
                <a:spcPct val="136363"/>
              </a:lnSpc>
              <a:spcBef>
                <a:spcPts val="0"/>
              </a:spcBef>
              <a:spcAft>
                <a:spcPts val="0"/>
              </a:spcAft>
              <a:buNone/>
            </a:pPr>
            <a:endParaRPr lang="en" sz="1000" dirty="0">
              <a:solidFill>
                <a:schemeClr val="dk1"/>
              </a:solidFill>
              <a:latin typeface="Verdana"/>
              <a:ea typeface="Verdana"/>
              <a:cs typeface="Verdana"/>
              <a:sym typeface="Verdana"/>
            </a:endParaRPr>
          </a:p>
          <a:p>
            <a:endParaRPr lang="en" sz="1000" dirty="0">
              <a:solidFill>
                <a:schemeClr val="dk1"/>
              </a:solidFill>
              <a:latin typeface="Verdana"/>
              <a:ea typeface="Verdana"/>
              <a:cs typeface="Verdana"/>
              <a:sym typeface="Verdana"/>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Graduate Cost</a:t>
            </a:r>
            <a:endParaRPr lang="en-US" dirty="0">
              <a:latin typeface="Calibri" panose="020F0502020204030204" pitchFamily="34" charset="0"/>
            </a:endParaRPr>
          </a:p>
        </p:txBody>
      </p:sp>
      <p:sp>
        <p:nvSpPr>
          <p:cNvPr id="3" name="Text Placeholder 2"/>
          <p:cNvSpPr>
            <a:spLocks noGrp="1"/>
          </p:cNvSpPr>
          <p:nvPr>
            <p:ph type="body" idx="1"/>
          </p:nvPr>
        </p:nvSpPr>
        <p:spPr/>
        <p:txBody>
          <a:bodyPr/>
          <a:lstStyle/>
          <a:p>
            <a:r>
              <a:rPr lang="en-US" dirty="0" smtClean="0">
                <a:latin typeface="Calibri" panose="020F0502020204030204" pitchFamily="34" charset="0"/>
              </a:rPr>
              <a:t>Tuition and </a:t>
            </a:r>
            <a:r>
              <a:rPr lang="en-US" dirty="0">
                <a:latin typeface="Calibri" panose="020F0502020204030204" pitchFamily="34" charset="0"/>
              </a:rPr>
              <a:t>o</a:t>
            </a:r>
            <a:r>
              <a:rPr lang="en-US" dirty="0" smtClean="0">
                <a:latin typeface="Calibri" panose="020F0502020204030204" pitchFamily="34" charset="0"/>
              </a:rPr>
              <a:t>ther fees:  $3,893.00</a:t>
            </a:r>
          </a:p>
          <a:p>
            <a:pPr marL="617220" lvl="2">
              <a:buClr>
                <a:schemeClr val="accent1"/>
              </a:buClr>
            </a:pPr>
            <a:r>
              <a:rPr lang="en-US" dirty="0">
                <a:latin typeface="Calibri" panose="020F0502020204030204" pitchFamily="34" charset="0"/>
              </a:rPr>
              <a:t>Non-CA residents: add 372 per </a:t>
            </a:r>
            <a:r>
              <a:rPr lang="en-US" dirty="0" smtClean="0">
                <a:latin typeface="Calibri" panose="020F0502020204030204" pitchFamily="34" charset="0"/>
              </a:rPr>
              <a:t>unit</a:t>
            </a:r>
          </a:p>
          <a:p>
            <a:pPr marL="411480" lvl="1" indent="0">
              <a:buNone/>
            </a:pPr>
            <a:r>
              <a:rPr lang="en-US" dirty="0" smtClean="0">
                <a:latin typeface="Calibri" panose="020F0502020204030204" pitchFamily="34" charset="0"/>
              </a:rPr>
              <a:t>Spring 2013-2014. Fee subject to change.</a:t>
            </a:r>
          </a:p>
          <a:p>
            <a:pPr lvl="1"/>
            <a:endParaRPr lang="en-US" dirty="0" smtClean="0">
              <a:latin typeface="Calibri" panose="020F0502020204030204" pitchFamily="34" charset="0"/>
            </a:endParaRPr>
          </a:p>
          <a:p>
            <a:r>
              <a:rPr lang="en-US" dirty="0" smtClean="0">
                <a:latin typeface="Calibri" panose="020F0502020204030204" pitchFamily="34" charset="0"/>
              </a:rPr>
              <a:t>Remember, you can get financial aid from:</a:t>
            </a:r>
          </a:p>
          <a:p>
            <a:pPr lvl="1"/>
            <a:r>
              <a:rPr lang="en-US" dirty="0" smtClean="0">
                <a:latin typeface="Calibri" panose="020F0502020204030204" pitchFamily="34" charset="0"/>
              </a:rPr>
              <a:t>Scholarships, loans, stipends..</a:t>
            </a:r>
          </a:p>
          <a:p>
            <a:pPr lvl="2"/>
            <a:r>
              <a:rPr lang="en-US" dirty="0" smtClean="0">
                <a:latin typeface="Calibri" panose="020F0502020204030204" pitchFamily="34" charset="0"/>
              </a:rPr>
              <a:t>GRE stipend</a:t>
            </a:r>
          </a:p>
          <a:p>
            <a:pPr marL="411480" lvl="1" indent="0">
              <a:buNone/>
            </a:pPr>
            <a:r>
              <a:rPr lang="en-US" dirty="0" smtClean="0"/>
              <a:t> </a:t>
            </a:r>
            <a:endParaRPr lang="en-US" dirty="0"/>
          </a:p>
        </p:txBody>
      </p:sp>
    </p:spTree>
    <p:extLst>
      <p:ext uri="{BB962C8B-B14F-4D97-AF65-F5344CB8AC3E}">
        <p14:creationId xmlns:p14="http://schemas.microsoft.com/office/powerpoint/2010/main" val="67397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prstGeom prst="rect">
            <a:avLst/>
          </a:prstGeom>
        </p:spPr>
        <p:txBody>
          <a:bodyPr lIns="91425" tIns="91425" rIns="91425" bIns="91425" anchor="b" anchorCtr="0">
            <a:noAutofit/>
          </a:bodyPr>
          <a:lstStyle/>
          <a:p>
            <a:pPr>
              <a:buNone/>
            </a:pPr>
            <a:r>
              <a:rPr lang="en" dirty="0">
                <a:latin typeface="Calibri" panose="020F0502020204030204" pitchFamily="34" charset="0"/>
              </a:rPr>
              <a:t>Scholarships</a:t>
            </a:r>
          </a:p>
        </p:txBody>
      </p:sp>
      <p:sp>
        <p:nvSpPr>
          <p:cNvPr id="75" name="Shape 75"/>
          <p:cNvSpPr txBox="1">
            <a:spLocks noGrp="1"/>
          </p:cNvSpPr>
          <p:nvPr>
            <p:ph type="body" idx="1"/>
          </p:nvPr>
        </p:nvSpPr>
        <p:spPr>
          <a:prstGeom prst="rect">
            <a:avLst/>
          </a:prstGeom>
        </p:spPr>
        <p:txBody>
          <a:bodyPr lIns="91425" tIns="91425" rIns="91425" bIns="91425" anchor="t" anchorCtr="0">
            <a:noAutofit/>
          </a:bodyPr>
          <a:lstStyle/>
          <a:p>
            <a:pPr lvl="0" rtl="0">
              <a:buNone/>
            </a:pPr>
            <a:r>
              <a:rPr lang="en" sz="2400" b="1" u="sng" dirty="0">
                <a:solidFill>
                  <a:schemeClr val="hlink"/>
                </a:solidFill>
                <a:latin typeface="Calibri" panose="020F0502020204030204" pitchFamily="34" charset="0"/>
                <a:hlinkClick r:id="rId3"/>
              </a:rPr>
              <a:t>http://www.csun.edu/financialaid/home.php</a:t>
            </a:r>
          </a:p>
          <a:p>
            <a:pPr lvl="0" rtl="0">
              <a:buNone/>
            </a:pPr>
            <a:r>
              <a:rPr lang="en" sz="2400" b="1" u="sng" dirty="0">
                <a:solidFill>
                  <a:schemeClr val="hlink"/>
                </a:solidFill>
                <a:latin typeface="Calibri" panose="020F0502020204030204" pitchFamily="34" charset="0"/>
                <a:hlinkClick r:id="rId4"/>
              </a:rPr>
              <a:t>http://www.fastweb.com/</a:t>
            </a:r>
          </a:p>
          <a:p>
            <a:pPr lvl="0" rtl="0">
              <a:buNone/>
            </a:pPr>
            <a:r>
              <a:rPr lang="en" sz="2400" b="1" u="sng" dirty="0">
                <a:solidFill>
                  <a:schemeClr val="hlink"/>
                </a:solidFill>
                <a:latin typeface="Calibri" panose="020F0502020204030204" pitchFamily="34" charset="0"/>
                <a:hlinkClick r:id="rId5"/>
              </a:rPr>
              <a:t>http://www.scholarshipmonkey.com/</a:t>
            </a:r>
          </a:p>
          <a:p>
            <a:pPr lvl="0" rtl="0">
              <a:buNone/>
            </a:pPr>
            <a:r>
              <a:rPr lang="en" sz="2400" b="1" u="sng" dirty="0">
                <a:solidFill>
                  <a:schemeClr val="hlink"/>
                </a:solidFill>
                <a:latin typeface="Calibri" panose="020F0502020204030204" pitchFamily="34" charset="0"/>
                <a:hlinkClick r:id="rId6"/>
              </a:rPr>
              <a:t>https://www.scholarships.com/about-us/</a:t>
            </a:r>
          </a:p>
          <a:p>
            <a:pPr lvl="0" rtl="0">
              <a:buNone/>
            </a:pPr>
            <a:r>
              <a:rPr lang="en" sz="2400" b="1" u="sng" dirty="0">
                <a:solidFill>
                  <a:schemeClr val="hlink"/>
                </a:solidFill>
                <a:latin typeface="Calibri" panose="020F0502020204030204" pitchFamily="34" charset="0"/>
                <a:hlinkClick r:id="rId7"/>
              </a:rPr>
              <a:t>http://collegenet.com/elect/app/app</a:t>
            </a:r>
          </a:p>
          <a:p>
            <a:pPr lvl="0" rtl="0">
              <a:buNone/>
            </a:pPr>
            <a:r>
              <a:rPr lang="en" sz="2400" b="1" u="sng" dirty="0">
                <a:solidFill>
                  <a:schemeClr val="hlink"/>
                </a:solidFill>
                <a:latin typeface="Calibri" panose="020F0502020204030204" pitchFamily="34" charset="0"/>
                <a:hlinkClick r:id="rId8"/>
              </a:rPr>
              <a:t>https://bigfuture.collegeboard.org/scholarship-search</a:t>
            </a:r>
          </a:p>
          <a:p>
            <a:endParaRPr lang="en" sz="2400" u="sng" dirty="0">
              <a:solidFill>
                <a:schemeClr val="hlink"/>
              </a:solidFill>
              <a:hlinkClick r:id="rId8"/>
            </a:endParaRPr>
          </a:p>
          <a:p>
            <a:endParaRPr lang="en" sz="2400" u="sng" dirty="0">
              <a:solidFill>
                <a:schemeClr val="hlink"/>
              </a:solidFill>
              <a:hlinkClick r:id="rId8"/>
            </a:endParaRPr>
          </a:p>
          <a:p>
            <a:endParaRPr lang="en" sz="2400" u="sng" dirty="0">
              <a:solidFill>
                <a:schemeClr val="hlink"/>
              </a:solidFill>
              <a:hlinkClick r:id="rId8"/>
            </a:endParaRPr>
          </a:p>
          <a:p>
            <a:endParaRPr lang="en" sz="2400" u="sng" dirty="0">
              <a:solidFill>
                <a:schemeClr val="hlink"/>
              </a:solidFill>
              <a:hlinkClick r:id="rId8"/>
            </a:endParaRPr>
          </a:p>
          <a:p>
            <a:endParaRPr lang="en" sz="2400" u="sng" dirty="0">
              <a:solidFill>
                <a:schemeClr val="hlink"/>
              </a:solidFill>
              <a:hlinkClick r:id="rId8"/>
            </a:endParaRPr>
          </a:p>
        </p:txBody>
      </p:sp>
      <p:pic>
        <p:nvPicPr>
          <p:cNvPr id="76" name="Shape 76"/>
          <p:cNvPicPr preferRelativeResize="0"/>
          <p:nvPr/>
        </p:nvPicPr>
        <p:blipFill>
          <a:blip r:embed="rId9"/>
          <a:stretch>
            <a:fillRect/>
          </a:stretch>
        </p:blipFill>
        <p:spPr>
          <a:xfrm>
            <a:off x="6912428" y="1840332"/>
            <a:ext cx="2068286" cy="1570526"/>
          </a:xfrm>
          <a:prstGeom prst="rect">
            <a:avLst/>
          </a:prstGeom>
        </p:spPr>
      </p:pic>
    </p:spTree>
  </p:cSld>
  <p:clrMapOvr>
    <a:masterClrMapping/>
  </p:clrMapOvr>
  <p:transition spd="slow">
    <p:cu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258</TotalTime>
  <Words>712</Words>
  <Application>Microsoft Office PowerPoint</Application>
  <PresentationFormat>On-screen Show (16:9)</PresentationFormat>
  <Paragraphs>124</Paragraphs>
  <Slides>19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Book Antiqua</vt:lpstr>
      <vt:lpstr>Calibri</vt:lpstr>
      <vt:lpstr>Century Gothic</vt:lpstr>
      <vt:lpstr>Verdana</vt:lpstr>
      <vt:lpstr>Apothecary</vt:lpstr>
      <vt:lpstr>How to navigate the nutrition &amp; Food Science</vt:lpstr>
      <vt:lpstr>Who WE ARE</vt:lpstr>
      <vt:lpstr>Why we’re here</vt:lpstr>
      <vt:lpstr>Benefits of a Master DEGREE</vt:lpstr>
      <vt:lpstr>Job opportunities</vt:lpstr>
      <vt:lpstr>YOU CAN ACHIEVE</vt:lpstr>
      <vt:lpstr>FCS Graduate Program:   HOW TO APPLY</vt:lpstr>
      <vt:lpstr>Graduate Cost</vt:lpstr>
      <vt:lpstr>Scholarships</vt:lpstr>
      <vt:lpstr>GRE</vt:lpstr>
      <vt:lpstr>GRE Stipend $400  USDA Grant</vt:lpstr>
      <vt:lpstr> Emotional support during the process </vt:lpstr>
      <vt:lpstr>Emotional Support</vt:lpstr>
      <vt:lpstr>Emotional Support</vt:lpstr>
      <vt:lpstr>Student &amp; PROFESSIONAL Organizations </vt:lpstr>
      <vt:lpstr>Student &amp; Professional Organizations </vt:lpstr>
      <vt:lpstr> Student Organizations at CSUN</vt:lpstr>
      <vt:lpstr>Professional Organizations:  Food Science Pathway</vt:lpstr>
      <vt:lpstr>Professional Organizations:  Nutrition &amp; Dietetics Pathway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Outreach Ambassadors Presents:</dc:title>
  <dc:creator>Fajardo-Lira, Claudia E</dc:creator>
  <cp:lastModifiedBy>patti rodriguez</cp:lastModifiedBy>
  <cp:revision>29</cp:revision>
  <dcterms:modified xsi:type="dcterms:W3CDTF">2014-10-09T23:55:53Z</dcterms:modified>
</cp:coreProperties>
</file>